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1.svg" ContentType="image/svg+xml"/>
  <Override PartName="/ppt/media/image103.svg" ContentType="image/svg+xml"/>
  <Override PartName="/ppt/media/image105.svg" ContentType="image/svg+xml"/>
  <Override PartName="/ppt/media/image107.svg" ContentType="image/svg+xml"/>
  <Override PartName="/ppt/media/image109.svg" ContentType="image/svg+xml"/>
  <Override PartName="/ppt/media/image11.svg" ContentType="image/svg+xml"/>
  <Override PartName="/ppt/media/image112.svg" ContentType="image/svg+xml"/>
  <Override PartName="/ppt/media/image114.svg" ContentType="image/svg+xml"/>
  <Override PartName="/ppt/media/image116.svg" ContentType="image/svg+xml"/>
  <Override PartName="/ppt/media/image118.svg" ContentType="image/svg+xml"/>
  <Override PartName="/ppt/media/image120.svg" ContentType="image/svg+xml"/>
  <Override PartName="/ppt/media/image122.svg" ContentType="image/svg+xml"/>
  <Override PartName="/ppt/media/image124.svg" ContentType="image/svg+xml"/>
  <Override PartName="/ppt/media/image129.svg" ContentType="image/svg+xml"/>
  <Override PartName="/ppt/media/image133.svg" ContentType="image/svg+xml"/>
  <Override PartName="/ppt/media/image135.svg" ContentType="image/svg+xml"/>
  <Override PartName="/ppt/media/image137.svg" ContentType="image/svg+xml"/>
  <Override PartName="/ppt/media/image139.svg" ContentType="image/svg+xml"/>
  <Override PartName="/ppt/media/image14.svg" ContentType="image/svg+xml"/>
  <Override PartName="/ppt/media/image141.svg" ContentType="image/svg+xml"/>
  <Override PartName="/ppt/media/image143.svg" ContentType="image/svg+xml"/>
  <Override PartName="/ppt/media/image145.svg" ContentType="image/svg+xml"/>
  <Override PartName="/ppt/media/image147.svg" ContentType="image/svg+xml"/>
  <Override PartName="/ppt/media/image149.svg" ContentType="image/svg+xml"/>
  <Override PartName="/ppt/media/image151.svg" ContentType="image/svg+xml"/>
  <Override PartName="/ppt/media/image153.svg" ContentType="image/svg+xml"/>
  <Override PartName="/ppt/media/image156.svg" ContentType="image/svg+xml"/>
  <Override PartName="/ppt/media/image158.svg" ContentType="image/svg+xml"/>
  <Override PartName="/ppt/media/image16.svg" ContentType="image/svg+xml"/>
  <Override PartName="/ppt/media/image160.svg" ContentType="image/svg+xml"/>
  <Override PartName="/ppt/media/image162.svg" ContentType="image/svg+xml"/>
  <Override PartName="/ppt/media/image164.svg" ContentType="image/svg+xml"/>
  <Override PartName="/ppt/media/image166.svg" ContentType="image/svg+xml"/>
  <Override PartName="/ppt/media/image168.svg" ContentType="image/svg+xml"/>
  <Override PartName="/ppt/media/image170.svg" ContentType="image/svg+xml"/>
  <Override PartName="/ppt/media/image172.svg" ContentType="image/svg+xml"/>
  <Override PartName="/ppt/media/image174.svg" ContentType="image/svg+xml"/>
  <Override PartName="/ppt/media/image176.svg" ContentType="image/svg+xml"/>
  <Override PartName="/ppt/media/image18.svg" ContentType="image/svg+xml"/>
  <Override PartName="/ppt/media/image180.svg" ContentType="image/svg+xml"/>
  <Override PartName="/ppt/media/image182.svg" ContentType="image/svg+xml"/>
  <Override PartName="/ppt/media/image184.svg" ContentType="image/svg+xml"/>
  <Override PartName="/ppt/media/image186.svg" ContentType="image/svg+xml"/>
  <Override PartName="/ppt/media/image188.svg" ContentType="image/svg+xml"/>
  <Override PartName="/ppt/media/image194.svg" ContentType="image/svg+xml"/>
  <Override PartName="/ppt/media/image196.svg" ContentType="image/svg+xml"/>
  <Override PartName="/ppt/media/image198.svg" ContentType="image/svg+xml"/>
  <Override PartName="/ppt/media/image200.svg" ContentType="image/svg+xml"/>
  <Override PartName="/ppt/media/image202.svg" ContentType="image/svg+xml"/>
  <Override PartName="/ppt/media/image204.svg" ContentType="image/svg+xml"/>
  <Override PartName="/ppt/media/image207.svg" ContentType="image/svg+xml"/>
  <Override PartName="/ppt/media/image209.svg" ContentType="image/svg+xml"/>
  <Override PartName="/ppt/media/image211.svg" ContentType="image/svg+xml"/>
  <Override PartName="/ppt/media/image213.svg" ContentType="image/svg+xml"/>
  <Override PartName="/ppt/media/image218.svg" ContentType="image/svg+xml"/>
  <Override PartName="/ppt/media/image220.svg" ContentType="image/svg+xml"/>
  <Override PartName="/ppt/media/image222.svg" ContentType="image/svg+xml"/>
  <Override PartName="/ppt/media/image224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9.svg" ContentType="image/svg+xml"/>
  <Override PartName="/ppt/media/image5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1.svg" ContentType="image/svg+xml"/>
  <Override PartName="/ppt/media/image63.svg" ContentType="image/svg+xml"/>
  <Override PartName="/ppt/media/image65.svg" ContentType="image/svg+xml"/>
  <Override PartName="/ppt/media/image67.svg" ContentType="image/svg+xml"/>
  <Override PartName="/ppt/media/image69.svg" ContentType="image/svg+xml"/>
  <Override PartName="/ppt/media/image7.svg" ContentType="image/svg+xml"/>
  <Override PartName="/ppt/media/image71.svg" ContentType="image/svg+xml"/>
  <Override PartName="/ppt/media/image73.svg" ContentType="image/svg+xml"/>
  <Override PartName="/ppt/media/image75.svg" ContentType="image/svg+xml"/>
  <Override PartName="/ppt/media/image77.svg" ContentType="image/svg+xml"/>
  <Override PartName="/ppt/media/image79.svg" ContentType="image/svg+xml"/>
  <Override PartName="/ppt/media/image81.svg" ContentType="image/svg+xml"/>
  <Override PartName="/ppt/media/image83.svg" ContentType="image/svg+xml"/>
  <Override PartName="/ppt/media/image85.svg" ContentType="image/svg+xml"/>
  <Override PartName="/ppt/media/image87.svg" ContentType="image/svg+xml"/>
  <Override PartName="/ppt/media/image9.svg" ContentType="image/svg+xml"/>
  <Override PartName="/ppt/media/image95.svg" ContentType="image/svg+xml"/>
  <Override PartName="/ppt/media/image97.svg" ContentType="image/svg+xml"/>
  <Override PartName="/ppt/media/image9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59"/>
  </p:handout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00" userDrawn="1">
          <p15:clr>
            <a:srgbClr val="747775"/>
          </p15:clr>
        </p15:guide>
        <p15:guide id="2" pos="292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00"/>
        <p:guide pos="292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2.xml"/><Relationship Id="rId59" Type="http://schemas.openxmlformats.org/officeDocument/2006/relationships/handoutMaster" Target="handoutMasters/handoutMaster1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 FactoryWindow 系统的完整培训。在接下来的时间里，我们将深入解析这个强大的工业互联系统，从快速入门到高级配置，全面覆盖六个核心章节。无论您是初学者还是有一定经验的用户，本次培训都将帮助您系统地掌握 FactoryWindow 的精髓，提升您的工业自动化水平。让我们一起开启这段学习之旅吧！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是本章的重点：创建第一个设备。整个过程分为三步：首先，在设备连接页面点击新增，填写基本信息；然后，配置数据源，选择协议并填写连接参数；最后保存，设备就创建好了。我们还可以测试连接是否成功。这里列出了一些常用的数据源类型及其默认端口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创建完设备，我们来创建第一个流程。流程是系统自动化的核心，它定义了一系列需要自动执行的步骤。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配置一个流程主要涉及四个标签页：参数、流程编排、触发条件和实例。其中，触发条件决定了流程何时开始执行，主要有初始化、事件和定时三种类型。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好的，快速入门部分就到这里。接下来我们进入第二章，互联配置。本章将深入探讨设备连接的细节，包括设备列表管理、数据源配置、事件配置以及多种消息服务的设置。这部分内容是实现工厂设备互联互通的关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第二章中，我们将学习设备列表管理、基础配置、数据源配置、事件配置以及消息服务配置。学完本章，大家应该能够掌握设备连接的完整流程，理解数据源和事件的概念，并学会配置多种工业协议和消息服务，最终具备设备监控和调试的能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设备列表是管理所有设备的地方。我们可以通过不同颜色的状态指示器快速了解设备的连接情况。界面布局清晰，顶部是搜索和操作区，左侧是设备列表，右侧是详细配置区。核心功能包括搜索、新增和编辑设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创建设备时，首先要进行基础配置。最重要的是设备名称，它必须唯一，并且建议使用有意义的命名规范，比如包含类型、位置和编号，这样在设备多了之后才便于管理。设备描述和启用状态也是两个重要的配置项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数据源配置是设备连接的核心。这里展示了几种常见的配置界面，比如Modbus和三菱PLC。我们的系统支持多种主流工业协议。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特别地，对于Modbus协议，大家需要了解不同地址范围对应的数据类型和访问方式，这对于正确读写数据至关重要。例如保持寄存器（4区）通常用于存储我们需要监控和下发的参数。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事件是实现自动化的另一个关键。系统支持多种事件类型，比如标签值比较、定时、设备状态变化等。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这里我们重点讲解最常用的TagCompareEvent，它可以在标签值满足某个条件时触发一系列动作，比如发送报警。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大家可以使用丰富的比较和逻辑操作符来构建复杂的触发条件，从而实现精细化的设备监控和自动化响应。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除了直接连接设备，系统还提供了强大的消息服务功能，用于与外部系统或其他设备进行通信。我们支持多种协议，包括半导体行业标准的SECS/GEM，博世内部的NEXEED协议，以及通用的JSON格式。每种协议都有对应的配置界面，用于设置连接参数、事件和消息模板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培训将分为六个章节。第一章是快速入门，帮助大家在15分钟内上手系统。第二章将深入讲解设备互联和消息服务配置。第三章介绍工厂建模的核心概念，包括流程和工艺执行器。第四章是资源监控，教大家如何监控和管理系统资源。第五章讲解重要的日志查询和权限管理功能。最后，第六章将提供XML配置的详细参考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以SECS协议为例，详细了解一下消息服务的配置。界面主要分为几个标签页，其中“通道”配置是基础，需要设置设备的IP、端口和各种超时时间。此外，我们还可以配置各种事件，比如当收到特定消息或会话连接状态变化时触发动作。消息模板则用于定义我们要发送的消息格式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掌握了设备互联，我们现在进入第三章：工厂建模。这一章将介绍如何将这些独立的设备和操作组合成一个完整的、自动化的业务流程。我们将学习流程管理、触发条件配置以及强大的流程编排功能。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章的学习内容包括流程的管理、基础配置、触发条件配置、流程编排以及工艺执行器管理。我们的目标是让大家理解工厂建模的核心思想，掌握创建和管理流程的方法，并能熟练使用可视化画布来设计复杂的自动化业务流程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和设备管理类似，流程也有一个专门的列表进行管理。我们可以通过状态指示器了解流程是运行中、已停止还是被禁用。界面提供了搜索、新增、编辑、复制和删除等核心功能，方便我们对流程进行全面的管理。</a:t>
            </a:r>
            <a:br>
              <a:rPr lang="en-US" sz="1400" b="0" i="0" u="none" strike="noStrike">
                <a:solidFill>
                  <a:srgbClr val="000000"/>
                </a:solidFill>
              </a:rPr>
            </a:b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触发条件决定了流程“何时”开始。我们有三种主要的触发器类型：初始化触发，在流程启动时执行；定时触发，按照固定间隔执行；以及事件触发，由外部事件驱动。配置触发器通常遵循选择类型、选择事件源、设置参数等步骤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流程编排是工厂建模的核心，它通过一个可视化的画布来设计流程的具体步骤。我们可以从组件库中拖拽各种组件，如动作、条件、循环等，到画布中并连接它们，形成一个完整的逻辑流。每个步骤都可以配置输入输出参数，实现复杂的数据传递和处理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现在，我们正式进入第一章的学习：快速入门。本章的目标是让大家在最短的时间内熟悉 FactoryWindow 系统的基本操作，包括如何登录系统、如何导航界面，以及如何创建您的第一个设备和流程。这是我们后续学习所有高级功能的基础，请大家务必掌握。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工艺执行器是流程的容器，它负责实际执行流程定义的步骤。我们可以创建多个工艺执行器，并为其关联不同的流程。这提供了更高的灵活性和可管理性，比如可以为不同的生产线或设备单元配置不同的工艺执行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第四章，我们将学习资源监控。在这一章，我们将了解如何监控系统中各种资源的状态，查看事件统计，调用资源操作进行调试，以及直接编辑底层的XML配置。这对于系统的维护和问题排查非常重要。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章的学习内容包括资源监控的界面布局、事件监控、操作管理、XML配置和新增资源功能。学完本章，大家应该能够理解资源监控的作用，掌握事件监控和操作调用的方法，并熟悉XML配置的查看与编辑，从而具备新增和管理资源的能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资源监控界面整合了多个强大的功能。左侧是资源列表，中间是核心功能区，分为事件、操作和XML三个标签页，右侧是实时日志面板。通过这个界面，我们可以全面监控资源状态，调用操作进行调试，甚至直接编辑底层的XML配置，功能非常强大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本章中，我们将学习四个核心内容：系统登录、界面导航、创建设备和创建流程。通过本章的学习，我们希望大家能够在15分钟内快速上手系统，掌握基本操作流程，并理解设备和流程这两个核心概念，最终能够独立完成简单的系统配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第五章，我们将关注系统的稳定性和安全性，学习日志和权限管理。日志功能帮助我们记录和查询系统运行情况，是排查问题的重要工具。而权限管理则确保了只有授权用户才能访问和操作系统功能。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本章的学习内容包括日志查询、用户管理和角色管理。我们的目标是让大家掌握日志查询的技巧，理解用户和角色的关系，学会创建和管理用户及角色，并掌握权限配置的方法，遵循最小权限原则等最佳实践。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日志查询是系统排错的利器。我们可以通过资源、关键词等条件筛选日志。日志分为四个级别：debug、information、warning和error，分别用不同颜色标识，便于快速识别问题的严重性。每条日志都包含了详细的时间戳和描述信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权限管理遵循RBAC，即基于角色的访问控制原则。我们先创建角色，为角色配置具体的权限，然后将用户分配到不同的角色中。这样做的好处是便于管理，当员工职责变动时，只需调整其角色即可。最佳实践是遵循最小权限原则，即用户只拥有完成其工作所需的最小权限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最后，我们来到第六章，XML结构参考。虽然系统提供了友好的图形化配置界面，但所有配置最终都以XML格式存储。了解XML的结构，有助于我们更深入地理解系统配置，甚至在需要时进行手动编辑和高级定制。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在本章中，我们将学习XML配置的基础结构，以及设备、流程、消息服务等核心模块的XML配置方法。目标是让大家理解XML的基本结构，熟悉常用元素，并学会编写规范的XML配置，遵循最佳实践。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所有配置都包含在一个根元素`&lt;root&gt;`中。下面包含了`&lt;Configs&gt;`、`&lt;Resources&gt;`、`&lt;Machines&gt;`等子元素，分别对应不同的配置模块。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在编写XML时，请严格遵循PascalCase的命名规范，确保元素名称清晰、唯一，且不包含特殊字符，这样可以极大地提高配置文件的可读性和维护性。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首先，我们来看如何登录系统。操作非常简单，只需三步：输入用户名、输入密码、点击登录。</a:t>
            </a:r>
            <a:endParaRPr lang="en-US" sz="1400" b="0" i="0" u="none" strike="noStrike">
              <a:solidFill>
                <a:srgbClr val="000000"/>
              </a:solidFill>
            </a:endParaRPr>
          </a:p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请大家注意，首次登录使用管理员提供的初始账号，建议大家登录后立即修改密码。如果忘记密码，要及时联系管理员进行重置。为了账户安全，系统设置了保护机制，连续多次输入错误密码可能会导致账号被临时锁定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是一个设备配置的XML示例。``元素代表一个设备，它包含了``、``和``等子元素，分别对应数据源、标签和事件的配置。在属性定义中，`Name`和`Type`是必须配置的项，而`Description`和`Enable`则是可选的，其中`Enable`默认为True。最后，每个具体的数据点（Tag）也通过``元素进行定义，我们需要在配置中明确它的名称、寄存器地址、数据类型等关键信息，这样系统才能正确地采集和解析设备数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流程的XML配置结构也类似，&lt;Process&gt;元素包含了&lt;Parameters&gt;、&lt;Triggers&gt;和&lt;Steps&gt;。这里展示了不同类型触发器的配置方式，以及一个具体步骤的配置，包括它的索引、名称、执行的容器和动作，以及输入参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到这里，我们FactoryWindow系统的完整培训就全部结束了。我们一起回顾了六大章节的核心知识点，从快速入门到XML配置。希望大家记住这些核心要点，并在后续的实践中不断巩固。理论学习只是第一步，真正的掌握来自于动手操作。恭喜大家完成本次培训，祝愿大家在未来的工作中取得更大的成功！	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登录成功后，我们会看到系统的主界面。主要分为三个部分：左侧的菜单栏，用于导航所有功能模块；顶部的工具栏，包含系统信息和操作；以及中间最大的主工作区，用于展示具体的功能内容。熟悉这个布局是高效使用系统的关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svg"/><Relationship Id="rId8" Type="http://schemas.openxmlformats.org/officeDocument/2006/relationships/image" Target="../media/image39.png"/><Relationship Id="rId7" Type="http://schemas.openxmlformats.org/officeDocument/2006/relationships/image" Target="../media/image38.svg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3" Type="http://schemas.openxmlformats.org/officeDocument/2006/relationships/image" Target="../media/image33.svg"/><Relationship Id="rId2" Type="http://schemas.openxmlformats.org/officeDocument/2006/relationships/image" Target="../media/image34.png"/><Relationship Id="rId18" Type="http://schemas.openxmlformats.org/officeDocument/2006/relationships/notesSlide" Target="../notesSlides/notesSlide11.xml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47.png"/><Relationship Id="rId15" Type="http://schemas.openxmlformats.org/officeDocument/2006/relationships/image" Target="../media/image46.svg"/><Relationship Id="rId14" Type="http://schemas.openxmlformats.org/officeDocument/2006/relationships/image" Target="../media/image45.png"/><Relationship Id="rId13" Type="http://schemas.openxmlformats.org/officeDocument/2006/relationships/image" Target="../media/image44.svg"/><Relationship Id="rId12" Type="http://schemas.openxmlformats.org/officeDocument/2006/relationships/image" Target="../media/image43.png"/><Relationship Id="rId11" Type="http://schemas.openxmlformats.org/officeDocument/2006/relationships/image" Target="../media/image42.svg"/><Relationship Id="rId10" Type="http://schemas.openxmlformats.org/officeDocument/2006/relationships/image" Target="../media/image41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7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svg"/><Relationship Id="rId8" Type="http://schemas.openxmlformats.org/officeDocument/2006/relationships/image" Target="../media/image58.png"/><Relationship Id="rId7" Type="http://schemas.openxmlformats.org/officeDocument/2006/relationships/image" Target="../media/image57.svg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9" Type="http://schemas.openxmlformats.org/officeDocument/2006/relationships/notesSlide" Target="../notesSlides/notesSlide15.xml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67.svg"/><Relationship Id="rId16" Type="http://schemas.openxmlformats.org/officeDocument/2006/relationships/image" Target="../media/image66.png"/><Relationship Id="rId15" Type="http://schemas.openxmlformats.org/officeDocument/2006/relationships/image" Target="../media/image65.svg"/><Relationship Id="rId14" Type="http://schemas.openxmlformats.org/officeDocument/2006/relationships/image" Target="../media/image64.png"/><Relationship Id="rId13" Type="http://schemas.openxmlformats.org/officeDocument/2006/relationships/image" Target="../media/image63.svg"/><Relationship Id="rId12" Type="http://schemas.openxmlformats.org/officeDocument/2006/relationships/image" Target="../media/image62.png"/><Relationship Id="rId11" Type="http://schemas.openxmlformats.org/officeDocument/2006/relationships/image" Target="../media/image61.svg"/><Relationship Id="rId10" Type="http://schemas.openxmlformats.org/officeDocument/2006/relationships/image" Target="../media/image60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3.svg"/><Relationship Id="rId8" Type="http://schemas.openxmlformats.org/officeDocument/2006/relationships/image" Target="../media/image52.png"/><Relationship Id="rId7" Type="http://schemas.openxmlformats.org/officeDocument/2006/relationships/image" Target="../media/image71.svg"/><Relationship Id="rId6" Type="http://schemas.openxmlformats.org/officeDocument/2006/relationships/image" Target="../media/image70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73.svg"/><Relationship Id="rId12" Type="http://schemas.openxmlformats.org/officeDocument/2006/relationships/image" Target="../media/image72.png"/><Relationship Id="rId11" Type="http://schemas.openxmlformats.org/officeDocument/2006/relationships/image" Target="../media/image55.svg"/><Relationship Id="rId10" Type="http://schemas.openxmlformats.org/officeDocument/2006/relationships/image" Target="../media/image54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svg"/><Relationship Id="rId8" Type="http://schemas.openxmlformats.org/officeDocument/2006/relationships/image" Target="../media/image80.png"/><Relationship Id="rId7" Type="http://schemas.openxmlformats.org/officeDocument/2006/relationships/image" Target="../media/image79.svg"/><Relationship Id="rId6" Type="http://schemas.openxmlformats.org/officeDocument/2006/relationships/image" Target="../media/image78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88.png"/><Relationship Id="rId7" Type="http://schemas.openxmlformats.org/officeDocument/2006/relationships/image" Target="../media/image87.svg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2" Type="http://schemas.openxmlformats.org/officeDocument/2006/relationships/notesSlide" Target="../notesSlides/notesSlide19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90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1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2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3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svg"/><Relationship Id="rId8" Type="http://schemas.openxmlformats.org/officeDocument/2006/relationships/image" Target="../media/image86.png"/><Relationship Id="rId7" Type="http://schemas.openxmlformats.org/officeDocument/2006/relationships/image" Target="../media/image95.svg"/><Relationship Id="rId6" Type="http://schemas.openxmlformats.org/officeDocument/2006/relationships/image" Target="../media/image94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1" Type="http://schemas.openxmlformats.org/officeDocument/2006/relationships/notesSlide" Target="../notesSlides/notesSlide23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9.svg"/><Relationship Id="rId4" Type="http://schemas.openxmlformats.org/officeDocument/2006/relationships/image" Target="../media/image98.png"/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5.svg"/><Relationship Id="rId8" Type="http://schemas.openxmlformats.org/officeDocument/2006/relationships/image" Target="../media/image104.png"/><Relationship Id="rId7" Type="http://schemas.openxmlformats.org/officeDocument/2006/relationships/image" Target="../media/image57.svg"/><Relationship Id="rId6" Type="http://schemas.openxmlformats.org/officeDocument/2006/relationships/image" Target="../media/image56.png"/><Relationship Id="rId5" Type="http://schemas.openxmlformats.org/officeDocument/2006/relationships/image" Target="../media/image103.svg"/><Relationship Id="rId4" Type="http://schemas.openxmlformats.org/officeDocument/2006/relationships/image" Target="../media/image102.png"/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6" Type="http://schemas.openxmlformats.org/officeDocument/2006/relationships/notesSlide" Target="../notesSlides/notesSlide26.xml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110.png"/><Relationship Id="rId13" Type="http://schemas.openxmlformats.org/officeDocument/2006/relationships/image" Target="../media/image109.svg"/><Relationship Id="rId12" Type="http://schemas.openxmlformats.org/officeDocument/2006/relationships/image" Target="../media/image108.png"/><Relationship Id="rId11" Type="http://schemas.openxmlformats.org/officeDocument/2006/relationships/image" Target="../media/image107.svg"/><Relationship Id="rId10" Type="http://schemas.openxmlformats.org/officeDocument/2006/relationships/image" Target="../media/image106.png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0.png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14.svg"/><Relationship Id="rId6" Type="http://schemas.openxmlformats.org/officeDocument/2006/relationships/image" Target="../media/image113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3" Type="http://schemas.openxmlformats.org/officeDocument/2006/relationships/image" Target="../media/image112.svg"/><Relationship Id="rId2" Type="http://schemas.openxmlformats.org/officeDocument/2006/relationships/image" Target="../media/image111.png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2.svg"/><Relationship Id="rId8" Type="http://schemas.openxmlformats.org/officeDocument/2006/relationships/image" Target="../media/image121.png"/><Relationship Id="rId7" Type="http://schemas.openxmlformats.org/officeDocument/2006/relationships/image" Target="../media/image120.svg"/><Relationship Id="rId6" Type="http://schemas.openxmlformats.org/officeDocument/2006/relationships/image" Target="../media/image119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Relationship Id="rId3" Type="http://schemas.openxmlformats.org/officeDocument/2006/relationships/image" Target="../media/image116.svg"/><Relationship Id="rId2" Type="http://schemas.openxmlformats.org/officeDocument/2006/relationships/image" Target="../media/image115.png"/><Relationship Id="rId18" Type="http://schemas.openxmlformats.org/officeDocument/2006/relationships/notesSlide" Target="../notesSlides/notesSlide29.xml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127.png"/><Relationship Id="rId15" Type="http://schemas.openxmlformats.org/officeDocument/2006/relationships/image" Target="../media/image126.png"/><Relationship Id="rId14" Type="http://schemas.openxmlformats.org/officeDocument/2006/relationships/image" Target="../media/image125.png"/><Relationship Id="rId13" Type="http://schemas.openxmlformats.org/officeDocument/2006/relationships/image" Target="../media/image109.svg"/><Relationship Id="rId12" Type="http://schemas.openxmlformats.org/officeDocument/2006/relationships/image" Target="../media/image108.png"/><Relationship Id="rId11" Type="http://schemas.openxmlformats.org/officeDocument/2006/relationships/image" Target="../media/image124.svg"/><Relationship Id="rId10" Type="http://schemas.openxmlformats.org/officeDocument/2006/relationships/image" Target="../media/image12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5.png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6.png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7.png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4.svg"/><Relationship Id="rId8" Type="http://schemas.openxmlformats.org/officeDocument/2006/relationships/image" Target="../media/image113.png"/><Relationship Id="rId7" Type="http://schemas.openxmlformats.org/officeDocument/2006/relationships/image" Target="../media/image109.svg"/><Relationship Id="rId6" Type="http://schemas.openxmlformats.org/officeDocument/2006/relationships/image" Target="../media/image108.png"/><Relationship Id="rId5" Type="http://schemas.openxmlformats.org/officeDocument/2006/relationships/image" Target="../media/image129.svg"/><Relationship Id="rId4" Type="http://schemas.openxmlformats.org/officeDocument/2006/relationships/image" Target="../media/image128.png"/><Relationship Id="rId3" Type="http://schemas.openxmlformats.org/officeDocument/2006/relationships/image" Target="../media/image116.svg"/><Relationship Id="rId2" Type="http://schemas.openxmlformats.org/officeDocument/2006/relationships/image" Target="../media/image115.png"/><Relationship Id="rId13" Type="http://schemas.openxmlformats.org/officeDocument/2006/relationships/notesSlide" Target="../notesSlides/notesSlide33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31.png"/><Relationship Id="rId10" Type="http://schemas.openxmlformats.org/officeDocument/2006/relationships/image" Target="../media/image130.png"/><Relationship Id="rId1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0.png"/><Relationship Id="rId1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1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9.svg"/><Relationship Id="rId8" Type="http://schemas.openxmlformats.org/officeDocument/2006/relationships/image" Target="../media/image138.png"/><Relationship Id="rId7" Type="http://schemas.openxmlformats.org/officeDocument/2006/relationships/image" Target="../media/image137.svg"/><Relationship Id="rId6" Type="http://schemas.openxmlformats.org/officeDocument/2006/relationships/image" Target="../media/image136.png"/><Relationship Id="rId5" Type="http://schemas.openxmlformats.org/officeDocument/2006/relationships/image" Target="../media/image135.svg"/><Relationship Id="rId4" Type="http://schemas.openxmlformats.org/officeDocument/2006/relationships/image" Target="../media/image134.png"/><Relationship Id="rId3" Type="http://schemas.openxmlformats.org/officeDocument/2006/relationships/image" Target="../media/image133.svg"/><Relationship Id="rId2" Type="http://schemas.openxmlformats.org/officeDocument/2006/relationships/image" Target="../media/image132.png"/><Relationship Id="rId11" Type="http://schemas.openxmlformats.org/officeDocument/2006/relationships/notesSlide" Target="../notesSlides/notesSlide37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7.svg"/><Relationship Id="rId8" Type="http://schemas.openxmlformats.org/officeDocument/2006/relationships/image" Target="../media/image146.png"/><Relationship Id="rId7" Type="http://schemas.openxmlformats.org/officeDocument/2006/relationships/image" Target="../media/image145.svg"/><Relationship Id="rId6" Type="http://schemas.openxmlformats.org/officeDocument/2006/relationships/image" Target="../media/image144.png"/><Relationship Id="rId5" Type="http://schemas.openxmlformats.org/officeDocument/2006/relationships/image" Target="../media/image143.svg"/><Relationship Id="rId4" Type="http://schemas.openxmlformats.org/officeDocument/2006/relationships/image" Target="../media/image142.png"/><Relationship Id="rId3" Type="http://schemas.openxmlformats.org/officeDocument/2006/relationships/image" Target="../media/image141.svg"/><Relationship Id="rId2" Type="http://schemas.openxmlformats.org/officeDocument/2006/relationships/image" Target="../media/image140.png"/><Relationship Id="rId18" Type="http://schemas.openxmlformats.org/officeDocument/2006/relationships/notesSlide" Target="../notesSlides/notesSlide38.xml"/><Relationship Id="rId17" Type="http://schemas.openxmlformats.org/officeDocument/2006/relationships/slideLayout" Target="../slideLayouts/slideLayout12.xml"/><Relationship Id="rId16" Type="http://schemas.openxmlformats.org/officeDocument/2006/relationships/image" Target="../media/image154.png"/><Relationship Id="rId15" Type="http://schemas.openxmlformats.org/officeDocument/2006/relationships/image" Target="../media/image153.svg"/><Relationship Id="rId14" Type="http://schemas.openxmlformats.org/officeDocument/2006/relationships/image" Target="../media/image152.png"/><Relationship Id="rId13" Type="http://schemas.openxmlformats.org/officeDocument/2006/relationships/image" Target="../media/image151.svg"/><Relationship Id="rId12" Type="http://schemas.openxmlformats.org/officeDocument/2006/relationships/image" Target="../media/image150.png"/><Relationship Id="rId11" Type="http://schemas.openxmlformats.org/officeDocument/2006/relationships/image" Target="../media/image149.svg"/><Relationship Id="rId10" Type="http://schemas.openxmlformats.org/officeDocument/2006/relationships/image" Target="../media/image148.png"/><Relationship Id="rId1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5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svg"/><Relationship Id="rId8" Type="http://schemas.openxmlformats.org/officeDocument/2006/relationships/image" Target="../media/image10.png"/><Relationship Id="rId7" Type="http://schemas.openxmlformats.org/officeDocument/2006/relationships/image" Target="../media/image9.svg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2.svg"/><Relationship Id="rId8" Type="http://schemas.openxmlformats.org/officeDocument/2006/relationships/image" Target="../media/image161.png"/><Relationship Id="rId7" Type="http://schemas.openxmlformats.org/officeDocument/2006/relationships/image" Target="../media/image160.svg"/><Relationship Id="rId6" Type="http://schemas.openxmlformats.org/officeDocument/2006/relationships/image" Target="../media/image159.png"/><Relationship Id="rId5" Type="http://schemas.openxmlformats.org/officeDocument/2006/relationships/image" Target="../media/image158.svg"/><Relationship Id="rId4" Type="http://schemas.openxmlformats.org/officeDocument/2006/relationships/image" Target="../media/image157.png"/><Relationship Id="rId3" Type="http://schemas.openxmlformats.org/officeDocument/2006/relationships/image" Target="../media/image156.svg"/><Relationship Id="rId2" Type="http://schemas.openxmlformats.org/officeDocument/2006/relationships/image" Target="../media/image155.png"/><Relationship Id="rId15" Type="http://schemas.openxmlformats.org/officeDocument/2006/relationships/notesSlide" Target="../notesSlides/notesSlide41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53.svg"/><Relationship Id="rId12" Type="http://schemas.openxmlformats.org/officeDocument/2006/relationships/image" Target="../media/image52.png"/><Relationship Id="rId11" Type="http://schemas.openxmlformats.org/officeDocument/2006/relationships/image" Target="../media/image164.svg"/><Relationship Id="rId10" Type="http://schemas.openxmlformats.org/officeDocument/2006/relationships/image" Target="../media/image163.png"/><Relationship Id="rId1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2.svg"/><Relationship Id="rId8" Type="http://schemas.openxmlformats.org/officeDocument/2006/relationships/image" Target="../media/image171.png"/><Relationship Id="rId7" Type="http://schemas.openxmlformats.org/officeDocument/2006/relationships/image" Target="../media/image170.svg"/><Relationship Id="rId6" Type="http://schemas.openxmlformats.org/officeDocument/2006/relationships/image" Target="../media/image169.png"/><Relationship Id="rId5" Type="http://schemas.openxmlformats.org/officeDocument/2006/relationships/image" Target="../media/image168.svg"/><Relationship Id="rId4" Type="http://schemas.openxmlformats.org/officeDocument/2006/relationships/image" Target="../media/image167.png"/><Relationship Id="rId3" Type="http://schemas.openxmlformats.org/officeDocument/2006/relationships/image" Target="../media/image166.svg"/><Relationship Id="rId2" Type="http://schemas.openxmlformats.org/officeDocument/2006/relationships/image" Target="../media/image165.png"/><Relationship Id="rId16" Type="http://schemas.openxmlformats.org/officeDocument/2006/relationships/notesSlide" Target="../notesSlides/notesSlide42.xml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177.png"/><Relationship Id="rId13" Type="http://schemas.openxmlformats.org/officeDocument/2006/relationships/image" Target="../media/image176.svg"/><Relationship Id="rId12" Type="http://schemas.openxmlformats.org/officeDocument/2006/relationships/image" Target="../media/image175.png"/><Relationship Id="rId11" Type="http://schemas.openxmlformats.org/officeDocument/2006/relationships/image" Target="../media/image174.svg"/><Relationship Id="rId10" Type="http://schemas.openxmlformats.org/officeDocument/2006/relationships/image" Target="../media/image173.png"/><Relationship Id="rId1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8.png"/><Relationship Id="rId1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6.svg"/><Relationship Id="rId8" Type="http://schemas.openxmlformats.org/officeDocument/2006/relationships/image" Target="../media/image185.png"/><Relationship Id="rId7" Type="http://schemas.openxmlformats.org/officeDocument/2006/relationships/image" Target="../media/image184.svg"/><Relationship Id="rId6" Type="http://schemas.openxmlformats.org/officeDocument/2006/relationships/image" Target="../media/image183.png"/><Relationship Id="rId5" Type="http://schemas.openxmlformats.org/officeDocument/2006/relationships/image" Target="../media/image182.svg"/><Relationship Id="rId4" Type="http://schemas.openxmlformats.org/officeDocument/2006/relationships/image" Target="../media/image181.png"/><Relationship Id="rId3" Type="http://schemas.openxmlformats.org/officeDocument/2006/relationships/image" Target="../media/image180.svg"/><Relationship Id="rId2" Type="http://schemas.openxmlformats.org/officeDocument/2006/relationships/image" Target="../media/image179.png"/><Relationship Id="rId15" Type="http://schemas.openxmlformats.org/officeDocument/2006/relationships/notesSlide" Target="../notesSlides/notesSlide44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90.png"/><Relationship Id="rId12" Type="http://schemas.openxmlformats.org/officeDocument/2006/relationships/image" Target="../media/image189.png"/><Relationship Id="rId11" Type="http://schemas.openxmlformats.org/officeDocument/2006/relationships/image" Target="../media/image188.svg"/><Relationship Id="rId10" Type="http://schemas.openxmlformats.org/officeDocument/2006/relationships/image" Target="../media/image187.png"/><Relationship Id="rId1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8.svg"/><Relationship Id="rId8" Type="http://schemas.openxmlformats.org/officeDocument/2006/relationships/image" Target="../media/image197.png"/><Relationship Id="rId7" Type="http://schemas.openxmlformats.org/officeDocument/2006/relationships/image" Target="../media/image196.svg"/><Relationship Id="rId6" Type="http://schemas.openxmlformats.org/officeDocument/2006/relationships/image" Target="../media/image195.png"/><Relationship Id="rId5" Type="http://schemas.openxmlformats.org/officeDocument/2006/relationships/image" Target="../media/image194.svg"/><Relationship Id="rId4" Type="http://schemas.openxmlformats.org/officeDocument/2006/relationships/image" Target="../media/image193.png"/><Relationship Id="rId3" Type="http://schemas.openxmlformats.org/officeDocument/2006/relationships/image" Target="../media/image156.svg"/><Relationship Id="rId2" Type="http://schemas.openxmlformats.org/officeDocument/2006/relationships/image" Target="../media/image155.png"/><Relationship Id="rId11" Type="http://schemas.openxmlformats.org/officeDocument/2006/relationships/notesSlide" Target="../notesSlides/notesSlide47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04.svg"/><Relationship Id="rId6" Type="http://schemas.openxmlformats.org/officeDocument/2006/relationships/image" Target="../media/image203.png"/><Relationship Id="rId5" Type="http://schemas.openxmlformats.org/officeDocument/2006/relationships/image" Target="../media/image202.svg"/><Relationship Id="rId4" Type="http://schemas.openxmlformats.org/officeDocument/2006/relationships/image" Target="../media/image201.png"/><Relationship Id="rId3" Type="http://schemas.openxmlformats.org/officeDocument/2006/relationships/image" Target="../media/image200.svg"/><Relationship Id="rId2" Type="http://schemas.openxmlformats.org/officeDocument/2006/relationships/image" Target="../media/image199.png"/><Relationship Id="rId1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8.svg"/><Relationship Id="rId7" Type="http://schemas.openxmlformats.org/officeDocument/2006/relationships/image" Target="../media/image17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3.svg"/><Relationship Id="rId8" Type="http://schemas.openxmlformats.org/officeDocument/2006/relationships/image" Target="../media/image212.png"/><Relationship Id="rId7" Type="http://schemas.openxmlformats.org/officeDocument/2006/relationships/image" Target="../media/image211.svg"/><Relationship Id="rId6" Type="http://schemas.openxmlformats.org/officeDocument/2006/relationships/image" Target="../media/image210.png"/><Relationship Id="rId5" Type="http://schemas.openxmlformats.org/officeDocument/2006/relationships/image" Target="../media/image209.svg"/><Relationship Id="rId4" Type="http://schemas.openxmlformats.org/officeDocument/2006/relationships/image" Target="../media/image208.png"/><Relationship Id="rId3" Type="http://schemas.openxmlformats.org/officeDocument/2006/relationships/image" Target="../media/image207.svg"/><Relationship Id="rId2" Type="http://schemas.openxmlformats.org/officeDocument/2006/relationships/image" Target="../media/image206.png"/><Relationship Id="rId11" Type="http://schemas.openxmlformats.org/officeDocument/2006/relationships/notesSlide" Target="../notesSlides/notesSlide50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4.png"/><Relationship Id="rId1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5.png"/><Relationship Id="rId1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2.svg"/><Relationship Id="rId8" Type="http://schemas.openxmlformats.org/officeDocument/2006/relationships/image" Target="../media/image221.png"/><Relationship Id="rId7" Type="http://schemas.openxmlformats.org/officeDocument/2006/relationships/image" Target="../media/image220.svg"/><Relationship Id="rId6" Type="http://schemas.openxmlformats.org/officeDocument/2006/relationships/image" Target="../media/image219.png"/><Relationship Id="rId5" Type="http://schemas.openxmlformats.org/officeDocument/2006/relationships/image" Target="../media/image218.svg"/><Relationship Id="rId4" Type="http://schemas.openxmlformats.org/officeDocument/2006/relationships/image" Target="../media/image217.png"/><Relationship Id="rId3" Type="http://schemas.openxmlformats.org/officeDocument/2006/relationships/image" Target="../media/image133.svg"/><Relationship Id="rId2" Type="http://schemas.openxmlformats.org/officeDocument/2006/relationships/image" Target="../media/image132.png"/><Relationship Id="rId13" Type="http://schemas.openxmlformats.org/officeDocument/2006/relationships/notesSlide" Target="../notesSlides/notesSlide54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224.svg"/><Relationship Id="rId10" Type="http://schemas.openxmlformats.org/officeDocument/2006/relationships/image" Target="../media/image223.png"/><Relationship Id="rId1" Type="http://schemas.openxmlformats.org/officeDocument/2006/relationships/image" Target="../media/image21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svg"/><Relationship Id="rId8" Type="http://schemas.openxmlformats.org/officeDocument/2006/relationships/image" Target="../media/image26.png"/><Relationship Id="rId7" Type="http://schemas.openxmlformats.org/officeDocument/2006/relationships/image" Target="../media/image25.svg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651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FactoryWindow 系统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26035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64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完整培训手册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0" y="3873500"/>
            <a:ext cx="1219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0" i="0" u="none" strike="noStrike" spc="200">
                <a:solidFill>
                  <a:srgbClr val="FFFFFF">
                    <a:alpha val="85098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工业互联系统 · 第1-6章完整解析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4953000"/>
            <a:ext cx="10160000" cy="889000"/>
          </a:xfrm>
          <a:prstGeom prst="roundRect">
            <a:avLst>
              <a:gd name="adj" fmla="val 22857"/>
            </a:avLst>
          </a:prstGeom>
          <a:solidFill>
            <a:srgbClr val="FFFFFF">
              <a:alpha val="12000"/>
            </a:srgbClr>
          </a:solidFill>
          <a:ln w="12700" cap="flat" cmpd="sng">
            <a:solidFill>
              <a:srgbClr val="16A085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016000" y="52070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快速入门</a:t>
            </a:r>
            <a:r>
              <a:rPr lang="en-US" sz="1300" b="0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|</a:t>
            </a:r>
            <a:r>
              <a:rPr lang="en-US" sz="13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互联配置</a:t>
            </a:r>
            <a:r>
              <a:rPr lang="en-US" sz="1300" b="0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|</a:t>
            </a:r>
            <a:r>
              <a:rPr lang="en-US" sz="13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工厂建模</a:t>
            </a:r>
            <a:r>
              <a:rPr lang="en-US" sz="1300" b="0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|</a:t>
            </a:r>
            <a:r>
              <a:rPr lang="en-US" sz="13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资源监控</a:t>
            </a:r>
            <a:r>
              <a:rPr lang="en-US" sz="1300" b="0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|</a:t>
            </a:r>
            <a:r>
              <a:rPr lang="en-US" sz="13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日志权限</a:t>
            </a:r>
            <a:r>
              <a:rPr lang="en-US" sz="1300" b="0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|</a:t>
            </a:r>
            <a:r>
              <a:rPr lang="en-US" sz="1300" b="0" i="0" u="none" strike="noStrike">
                <a:solidFill>
                  <a:srgbClr val="FFFFFF">
                    <a:alpha val="90196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XML配置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1.3 创建第一个设备 ⭐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397000"/>
            <a:ext cx="3302000" cy="76200"/>
          </a:xfrm>
          <a:prstGeom prst="roundRect">
            <a:avLst>
              <a:gd name="adj" fmla="val 0"/>
            </a:avLst>
          </a:prstGeom>
          <a:solidFill>
            <a:srgbClr val="3498D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1714500"/>
            <a:ext cx="609600" cy="609600"/>
          </a:xfrm>
          <a:prstGeom prst="ellipse">
            <a:avLst/>
          </a:prstGeom>
          <a:solidFill>
            <a:srgbClr val="EBF5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600" y="18161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778000" y="17526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98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01 · 新增设备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2413000"/>
            <a:ext cx="2794000" cy="1143000"/>
          </a:xfrm>
          <a:prstGeom prst="roundRect">
            <a:avLst>
              <a:gd name="adj" fmla="val 8888"/>
            </a:avLst>
          </a:prstGeom>
          <a:solidFill>
            <a:srgbClr val="F7FAF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143000" y="2514600"/>
            <a:ext cx="254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① 菜单路径：互联配置 → 设备连接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② 点击设备列表上方的「新增」按钮</a:t>
            </a:r>
            <a:endParaRPr lang="en-US" sz="1100" b="0" i="0" u="none" strike="noStrike">
              <a:solidFill>
                <a:srgbClr val="5D6D7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③ 填写名称、描述及启用状态信息</a:t>
            </a:r>
            <a:endParaRPr lang="en-US" sz="1100" b="0" i="0" u="none" strike="noStrike">
              <a:solidFill>
                <a:srgbClr val="5D6D7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445000" y="1397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4445000" y="1397000"/>
            <a:ext cx="3302000" cy="76200"/>
          </a:xfrm>
          <a:prstGeom prst="roundRect">
            <a:avLst>
              <a:gd name="adj" fmla="val 0"/>
            </a:avLst>
          </a:prstGeom>
          <a:solidFill>
            <a:srgbClr val="3498D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4699000" y="1714500"/>
            <a:ext cx="609600" cy="609600"/>
          </a:xfrm>
          <a:prstGeom prst="ellipse">
            <a:avLst/>
          </a:prstGeom>
          <a:solidFill>
            <a:srgbClr val="EBF5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0600" y="18161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5461000" y="17526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98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02 · 配置数据源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4699000" y="2413000"/>
            <a:ext cx="2794000" cy="1143000"/>
          </a:xfrm>
          <a:prstGeom prst="roundRect">
            <a:avLst>
              <a:gd name="adj" fmla="val 8888"/>
            </a:avLst>
          </a:prstGeom>
          <a:solidFill>
            <a:srgbClr val="F7FAF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4826000" y="2514600"/>
            <a:ext cx="254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① 切换至「数据源配置」标签页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② 选择协议类型，点击新增数据源</a:t>
            </a:r>
            <a:endParaRPr lang="en-US" sz="1100" b="0" i="0" u="none" strike="noStrike">
              <a:solidFill>
                <a:srgbClr val="5D6D7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③ 填写IP地址、通信端口等连接参数</a:t>
            </a:r>
            <a:endParaRPr lang="en-US" sz="1100" b="0" i="0" u="none" strike="noStrike">
              <a:solidFill>
                <a:srgbClr val="5D6D7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8128000" y="1397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8128000" y="1397000"/>
            <a:ext cx="3302000" cy="76200"/>
          </a:xfrm>
          <a:prstGeom prst="roundRect">
            <a:avLst>
              <a:gd name="adj" fmla="val 0"/>
            </a:avLst>
          </a:prstGeom>
          <a:solidFill>
            <a:srgbClr val="3498D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8382000" y="1714500"/>
            <a:ext cx="609600" cy="609600"/>
          </a:xfrm>
          <a:prstGeom prst="ellipse">
            <a:avLst/>
          </a:prstGeom>
          <a:solidFill>
            <a:srgbClr val="EBF5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3600" y="1816100"/>
            <a:ext cx="406400" cy="4064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9144000" y="17526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98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03 · 保存与验证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382000" y="2413000"/>
            <a:ext cx="2794000" cy="1143000"/>
          </a:xfrm>
          <a:prstGeom prst="roundRect">
            <a:avLst>
              <a:gd name="adj" fmla="val 8888"/>
            </a:avLst>
          </a:prstGeom>
          <a:solidFill>
            <a:srgbClr val="F7FAF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8509000" y="2514600"/>
            <a:ext cx="254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① 保存配置，设备出现在设备列表中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② 观察状态指示器，确认连接状态</a:t>
            </a:r>
            <a:endParaRPr lang="en-US" sz="1100" b="0" i="0" u="none" strike="noStrike">
              <a:solidFill>
                <a:srgbClr val="5D6D7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③ 点击「测试连接」验证通信是否正常</a:t>
            </a:r>
            <a:endParaRPr lang="en-US" sz="1100" b="0" i="0" u="none" strike="noStrike">
              <a:solidFill>
                <a:srgbClr val="5D6D7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762000" y="4064000"/>
            <a:ext cx="10668000" cy="1905000"/>
          </a:xfrm>
          <a:prstGeom prst="roundRect">
            <a:avLst>
              <a:gd name="adj" fmla="val 8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1016000" y="41910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📋 常用工业数据源类型与端口参考</a:t>
            </a:r>
            <a:endParaRPr lang="en-US" sz="1100"/>
          </a:p>
        </p:txBody>
      </p:sp>
      <p:graphicFrame>
        <p:nvGraphicFramePr>
          <p:cNvPr id="27" name="Table 27"/>
          <p:cNvGraphicFramePr>
            <a:graphicFrameLocks noGrp="1"/>
          </p:cNvGraphicFramePr>
          <p:nvPr/>
        </p:nvGraphicFramePr>
        <p:xfrm>
          <a:off x="1016000" y="4635500"/>
          <a:ext cx="9652000" cy="1016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94000"/>
                <a:gridCol w="4826000"/>
                <a:gridCol w="2032000"/>
              </a:tblGrid>
              <a:tr h="381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协议类型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98D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协议说明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98DB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默认通信端口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98DB">
                        <a:alpha val="100000"/>
                      </a:srgbClr>
                    </a:solidFill>
                  </a:tcPr>
                </a:tc>
              </a:tr>
              <a:tr h="3175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2C3E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Modbus TCP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27000"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工业标准的TCP/IP协议，广泛应用于PLC与传感器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2C3E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502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8FF">
                        <a:alpha val="100000"/>
                      </a:srgbClr>
                    </a:solidFill>
                  </a:tcPr>
                </a:tc>
              </a:tr>
              <a:tr h="3175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2C3E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S7 Protocol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marL="127000"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西门子PLC专用通信协议 (S7-200/300/400/1200等)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2C3E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102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8" name="AutoShape 28"/>
          <p:cNvSpPr/>
          <p:nvPr/>
        </p:nvSpPr>
        <p:spPr>
          <a:xfrm>
            <a:off x="762000" y="6159500"/>
            <a:ext cx="1066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100" b="0" i="1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提示：连接测试成功时界面会显示绿色“连接正常”提示，失败时请检查IP地址、端口号及设备防火墙设置。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571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1.4 创建第一个流程 ⭐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4953000" y="1397000"/>
            <a:ext cx="6223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5207000" y="1524000"/>
            <a:ext cx="5715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98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什么是流程？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207000" y="1905000"/>
            <a:ext cx="571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流程是FactoryWindow系统的核心，定义了自动化执行的步骤序列。可由事件、定时器或手动触发，按序执行多个步骤并与设备进行实时数据交互。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953000" y="2984500"/>
            <a:ext cx="6223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5207000" y="3111500"/>
            <a:ext cx="571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98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流程配置四大核心标签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5207000" y="3556000"/>
            <a:ext cx="2730500" cy="571500"/>
          </a:xfrm>
          <a:prstGeom prst="roundRect">
            <a:avLst>
              <a:gd name="adj" fmla="val 17777"/>
            </a:avLst>
          </a:prstGeom>
          <a:solidFill>
            <a:srgbClr val="EBF5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36830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5715000" y="36576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参数配置</a:t>
            </a: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(本地/链接参数定义)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064500" y="3556000"/>
            <a:ext cx="2730500" cy="571500"/>
          </a:xfrm>
          <a:prstGeom prst="roundRect">
            <a:avLst>
              <a:gd name="adj" fmla="val 17777"/>
            </a:avLst>
          </a:prstGeom>
          <a:solidFill>
            <a:srgbClr val="EBF5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1500" y="36830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572500" y="36576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流程编排</a:t>
            </a: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(可视化步骤设计)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5207000" y="4191000"/>
            <a:ext cx="2730500" cy="508000"/>
          </a:xfrm>
          <a:prstGeom prst="roundRect">
            <a:avLst>
              <a:gd name="adj" fmla="val 20000"/>
            </a:avLst>
          </a:prstGeom>
          <a:solidFill>
            <a:srgbClr val="EBF5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4000" y="4292600"/>
            <a:ext cx="279400" cy="279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5715000" y="4267200"/>
            <a:ext cx="215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触发条件</a:t>
            </a: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(执行规则设定)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064500" y="4191000"/>
            <a:ext cx="2730500" cy="508000"/>
          </a:xfrm>
          <a:prstGeom prst="roundRect">
            <a:avLst>
              <a:gd name="adj" fmla="val 20000"/>
            </a:avLst>
          </a:prstGeom>
          <a:solidFill>
            <a:srgbClr val="EBF5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91500" y="4292600"/>
            <a:ext cx="279400" cy="279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8572500" y="4267200"/>
            <a:ext cx="215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运行实例</a:t>
            </a: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(历史日志监控)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4953000" y="4826000"/>
            <a:ext cx="6223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5207000" y="4953000"/>
            <a:ext cx="571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98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三种核心触发器类型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5207000" y="5397500"/>
            <a:ext cx="1841500" cy="762000"/>
          </a:xfrm>
          <a:prstGeom prst="roundRect">
            <a:avLst>
              <a:gd name="adj" fmla="val 13333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3498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4000" y="5562600"/>
            <a:ext cx="355600" cy="3556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5778500" y="5461000"/>
            <a:ext cx="1206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初始化触发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系统启动即执行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7175500" y="5397500"/>
            <a:ext cx="1841500" cy="762000"/>
          </a:xfrm>
          <a:prstGeom prst="roundRect">
            <a:avLst>
              <a:gd name="adj" fmla="val 13333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3498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02500" y="5562600"/>
            <a:ext cx="355600" cy="3556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7747000" y="5461000"/>
            <a:ext cx="1206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事件触发器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特定事件发生时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9144000" y="5397500"/>
            <a:ext cx="1841500" cy="762000"/>
          </a:xfrm>
          <a:prstGeom prst="roundRect">
            <a:avLst>
              <a:gd name="adj" fmla="val 13333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3498DB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71000" y="5562600"/>
            <a:ext cx="355600" cy="355600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9715500" y="5461000"/>
            <a:ext cx="12065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定时触发器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按计划周期执行</a:t>
            </a:r>
            <a:endParaRPr lang="en-US" sz="110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9720" y="2319655"/>
            <a:ext cx="4383405" cy="25063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" y="0"/>
            <a:ext cx="119964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5715000" y="1651000"/>
            <a:ext cx="5080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5765800" y="3175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CHAPTER TWO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765800" y="3810000"/>
            <a:ext cx="508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互联配置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765800" y="4953000"/>
            <a:ext cx="533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BDC3C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INTERCONNECTION CONFIGURATION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第2章 互联配置 - 学习目标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5207000" cy="4953000"/>
          </a:xfrm>
          <a:prstGeom prst="roundRect">
            <a:avLst>
              <a:gd name="adj" fmla="val 410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145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651000" y="1752600"/>
            <a:ext cx="381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核心学习内容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9291">
            <a:off x="1016009" y="2406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9E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16000" y="26670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016000" y="2794000"/>
            <a:ext cx="50800" cy="3810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206500" y="2768600"/>
            <a:ext cx="43815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掌握设备列表的实时状态监控与生命周期管理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34290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1016000" y="3556000"/>
            <a:ext cx="50800" cy="3810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206500" y="3530600"/>
            <a:ext cx="43815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配置设备基础属性：名称定义、功能描述及启用状态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41910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016000" y="4318000"/>
            <a:ext cx="50800" cy="3810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206500" y="4292600"/>
            <a:ext cx="43815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配置主流工业数据源：西门子PLC、三菱PLC、Modbus TCP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016000" y="49530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1016000" y="5080000"/>
            <a:ext cx="50800" cy="3810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1206500" y="5054600"/>
            <a:ext cx="43815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配置复杂事件触发规则：TagCompareEvent、ScheduleEvent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016000" y="5715000"/>
            <a:ext cx="4699000" cy="508000"/>
          </a:xfrm>
          <a:prstGeom prst="roundRect">
            <a:avLst>
              <a:gd name="adj" fmla="val 20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1016000" y="5842000"/>
            <a:ext cx="50800" cy="2540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1206500" y="5816600"/>
            <a:ext cx="4381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配置多协议消息服务：SECS/GEM、NEXEED、JSON/XML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223000" y="1397000"/>
            <a:ext cx="5207000" cy="4953000"/>
          </a:xfrm>
          <a:prstGeom prst="roundRect">
            <a:avLst>
              <a:gd name="adj" fmla="val 410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1714500"/>
            <a:ext cx="457200" cy="4572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7112000" y="1752600"/>
            <a:ext cx="381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本章核心目标</a:t>
            </a:r>
            <a:endParaRPr lang="en-US" sz="1100"/>
          </a:p>
        </p:txBody>
      </p:sp>
      <p:cxnSp>
        <p:nvCxnSpPr>
          <p:cNvPr id="26" name="Connector 26"/>
          <p:cNvCxnSpPr/>
          <p:nvPr/>
        </p:nvCxnSpPr>
        <p:spPr>
          <a:xfrm rot="-9291">
            <a:off x="6477009" y="2406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9ED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AutoShape 27"/>
          <p:cNvSpPr/>
          <p:nvPr/>
        </p:nvSpPr>
        <p:spPr>
          <a:xfrm>
            <a:off x="6477000" y="26670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6477000" y="2794000"/>
            <a:ext cx="50800" cy="3810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6667500" y="2768600"/>
            <a:ext cx="43815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掌握从设备接入到运行的完整配置流程与最佳实践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6477000" y="34290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6477000" y="3556000"/>
            <a:ext cx="50800" cy="3810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2" name="AutoShape 32"/>
          <p:cNvSpPr/>
          <p:nvPr/>
        </p:nvSpPr>
        <p:spPr>
          <a:xfrm>
            <a:off x="6667500" y="3530600"/>
            <a:ext cx="43815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深入理解工业数据源采集原理与事件驱动机制概念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6477000" y="41910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4" name="AutoShape 34"/>
          <p:cNvSpPr/>
          <p:nvPr/>
        </p:nvSpPr>
        <p:spPr>
          <a:xfrm>
            <a:off x="6477000" y="4318000"/>
            <a:ext cx="50800" cy="3810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5" name="AutoShape 35"/>
          <p:cNvSpPr/>
          <p:nvPr/>
        </p:nvSpPr>
        <p:spPr>
          <a:xfrm>
            <a:off x="6667500" y="4292600"/>
            <a:ext cx="43815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学会独立配置多种主流工业协议，实现异构设备互联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6477000" y="49530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7" name="AutoShape 37"/>
          <p:cNvSpPr/>
          <p:nvPr/>
        </p:nvSpPr>
        <p:spPr>
          <a:xfrm>
            <a:off x="6477000" y="5080000"/>
            <a:ext cx="50800" cy="3810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8" name="AutoShape 38"/>
          <p:cNvSpPr/>
          <p:nvPr/>
        </p:nvSpPr>
        <p:spPr>
          <a:xfrm>
            <a:off x="6667500" y="5054600"/>
            <a:ext cx="43815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熟悉消息服务配置方法，实现数据的标准化与透传</a:t>
            </a:r>
            <a:endParaRPr lang="en-US" sz="1100"/>
          </a:p>
        </p:txBody>
      </p:sp>
      <p:sp>
        <p:nvSpPr>
          <p:cNvPr id="39" name="AutoShape 39"/>
          <p:cNvSpPr/>
          <p:nvPr/>
        </p:nvSpPr>
        <p:spPr>
          <a:xfrm>
            <a:off x="6477000" y="5715000"/>
            <a:ext cx="4699000" cy="508000"/>
          </a:xfrm>
          <a:prstGeom prst="roundRect">
            <a:avLst>
              <a:gd name="adj" fmla="val 20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0" name="AutoShape 40"/>
          <p:cNvSpPr/>
          <p:nvPr/>
        </p:nvSpPr>
        <p:spPr>
          <a:xfrm>
            <a:off x="6477000" y="5842000"/>
            <a:ext cx="50800" cy="2540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1" name="AutoShape 41"/>
          <p:cNvSpPr/>
          <p:nvPr/>
        </p:nvSpPr>
        <p:spPr>
          <a:xfrm>
            <a:off x="6667500" y="5816600"/>
            <a:ext cx="4381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能够利用监控工具进行实时数据观测与配置调试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2.1.1 设备列表管理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651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设备状态可视化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159000"/>
            <a:ext cx="508000" cy="381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016000" y="2540000"/>
            <a:ext cx="2794000" cy="1016000"/>
          </a:xfrm>
          <a:prstGeom prst="roundRect">
            <a:avLst>
              <a:gd name="adj" fmla="val 10000"/>
            </a:avLst>
          </a:prstGeom>
          <a:solidFill>
            <a:srgbClr val="E8F8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500" y="2794000"/>
            <a:ext cx="457200" cy="4572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841500" y="2730500"/>
            <a:ext cx="177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设备在线 (Online)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841500" y="31115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网络连接正常，数据实时通信稳定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3683000"/>
            <a:ext cx="2794000" cy="1016000"/>
          </a:xfrm>
          <a:prstGeom prst="roundRect">
            <a:avLst>
              <a:gd name="adj" fmla="val 10000"/>
            </a:avLst>
          </a:prstGeom>
          <a:solidFill>
            <a:srgbClr val="FDEDE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3937000"/>
            <a:ext cx="457200" cy="4572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841500" y="3873500"/>
            <a:ext cx="177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设备离线 (Offline)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841500" y="42545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未连接服务器或物理链路中断，请检查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4826000"/>
            <a:ext cx="2794000" cy="1016000"/>
          </a:xfrm>
          <a:prstGeom prst="roundRect">
            <a:avLst>
              <a:gd name="adj" fmla="val 10000"/>
            </a:avLst>
          </a:prstGeom>
          <a:solidFill>
            <a:srgbClr val="F7F9F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6500" y="5080000"/>
            <a:ext cx="457200" cy="4572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841500" y="5016500"/>
            <a:ext cx="177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设备禁用 (Disabled)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841500" y="53975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管理员手动禁用，暂时不参与系统通信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445000" y="1397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4699000" y="1651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界面区域划分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4699000" y="2159000"/>
            <a:ext cx="508000" cy="381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4699000" y="2540000"/>
            <a:ext cx="2794000" cy="889000"/>
          </a:xfrm>
          <a:prstGeom prst="roundRect">
            <a:avLst>
              <a:gd name="adj" fmla="val 11428"/>
            </a:avLst>
          </a:prstGeom>
          <a:solidFill>
            <a:srgbClr val="FFF8F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89500" y="2768600"/>
            <a:ext cx="406400" cy="4064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5461000" y="2667000"/>
            <a:ext cx="1905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顶部操作区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5461000" y="30226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全局搜索框 / 状态筛选器 / 快捷按钮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4699000" y="3556000"/>
            <a:ext cx="2794000" cy="889000"/>
          </a:xfrm>
          <a:prstGeom prst="roundRect">
            <a:avLst>
              <a:gd name="adj" fmla="val 11428"/>
            </a:avLst>
          </a:prstGeom>
          <a:solidFill>
            <a:srgbClr val="FFF8F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89500" y="3784600"/>
            <a:ext cx="406400" cy="4064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5461000" y="3683000"/>
            <a:ext cx="1905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左侧设备列表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5461000" y="40386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以卡片/列表形式展示所有已配置设备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4699000" y="4572000"/>
            <a:ext cx="2794000" cy="889000"/>
          </a:xfrm>
          <a:prstGeom prst="roundRect">
            <a:avLst>
              <a:gd name="adj" fmla="val 11428"/>
            </a:avLst>
          </a:prstGeom>
          <a:solidFill>
            <a:srgbClr val="FFF8F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89500" y="4800600"/>
            <a:ext cx="406400" cy="406400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5461000" y="4699000"/>
            <a:ext cx="1905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右侧详情配置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5461000" y="5054600"/>
            <a:ext cx="190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多标签页切换，展示参数、事件、日志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8128000" y="1397000"/>
            <a:ext cx="3302000" cy="4826000"/>
          </a:xfrm>
          <a:prstGeom prst="roundRect">
            <a:avLst>
              <a:gd name="adj" fmla="val 46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5" name="AutoShape 35"/>
          <p:cNvSpPr/>
          <p:nvPr/>
        </p:nvSpPr>
        <p:spPr>
          <a:xfrm>
            <a:off x="8382000" y="1651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核心管理功能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8382000" y="2159000"/>
            <a:ext cx="508000" cy="381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7" name="AutoShape 37"/>
          <p:cNvSpPr/>
          <p:nvPr/>
        </p:nvSpPr>
        <p:spPr>
          <a:xfrm>
            <a:off x="8382000" y="2540000"/>
            <a:ext cx="2794000" cy="1016000"/>
          </a:xfrm>
          <a:prstGeom prst="roundRect">
            <a:avLst>
              <a:gd name="adj" fmla="val 10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72500" y="2794000"/>
            <a:ext cx="457200" cy="457200"/>
          </a:xfrm>
          <a:prstGeom prst="rect">
            <a:avLst/>
          </a:prstGeom>
        </p:spPr>
      </p:pic>
      <p:sp>
        <p:nvSpPr>
          <p:cNvPr id="39" name="AutoShape 39"/>
          <p:cNvSpPr/>
          <p:nvPr/>
        </p:nvSpPr>
        <p:spPr>
          <a:xfrm>
            <a:off x="9207500" y="2730500"/>
            <a:ext cx="177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智能搜索定位</a:t>
            </a:r>
            <a:endParaRPr lang="en-US" sz="1100"/>
          </a:p>
        </p:txBody>
      </p:sp>
      <p:sp>
        <p:nvSpPr>
          <p:cNvPr id="40" name="AutoShape 40"/>
          <p:cNvSpPr/>
          <p:nvPr/>
        </p:nvSpPr>
        <p:spPr>
          <a:xfrm>
            <a:off x="9207500" y="31115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输入ID/名称关键词，毫秒级过滤匹配设备</a:t>
            </a:r>
            <a:endParaRPr lang="en-US" sz="1100"/>
          </a:p>
        </p:txBody>
      </p:sp>
      <p:sp>
        <p:nvSpPr>
          <p:cNvPr id="41" name="AutoShape 41"/>
          <p:cNvSpPr/>
          <p:nvPr/>
        </p:nvSpPr>
        <p:spPr>
          <a:xfrm>
            <a:off x="8382000" y="3683000"/>
            <a:ext cx="2794000" cy="1016000"/>
          </a:xfrm>
          <a:prstGeom prst="roundRect">
            <a:avLst>
              <a:gd name="adj" fmla="val 10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72500" y="3937000"/>
            <a:ext cx="457200" cy="457200"/>
          </a:xfrm>
          <a:prstGeom prst="rect">
            <a:avLst/>
          </a:prstGeom>
        </p:spPr>
      </p:pic>
      <p:sp>
        <p:nvSpPr>
          <p:cNvPr id="43" name="AutoShape 43"/>
          <p:cNvSpPr/>
          <p:nvPr/>
        </p:nvSpPr>
        <p:spPr>
          <a:xfrm>
            <a:off x="9207500" y="3873500"/>
            <a:ext cx="177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一键新增设备</a:t>
            </a:r>
            <a:endParaRPr lang="en-US" sz="1100"/>
          </a:p>
        </p:txBody>
      </p:sp>
      <p:sp>
        <p:nvSpPr>
          <p:cNvPr id="44" name="AutoShape 44"/>
          <p:cNvSpPr/>
          <p:nvPr/>
        </p:nvSpPr>
        <p:spPr>
          <a:xfrm>
            <a:off x="9207500" y="42545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引导式填写基础信息，配置数据源与事件</a:t>
            </a:r>
            <a:endParaRPr lang="en-US" sz="1100"/>
          </a:p>
        </p:txBody>
      </p:sp>
      <p:sp>
        <p:nvSpPr>
          <p:cNvPr id="45" name="AutoShape 45"/>
          <p:cNvSpPr/>
          <p:nvPr/>
        </p:nvSpPr>
        <p:spPr>
          <a:xfrm>
            <a:off x="8382000" y="4826000"/>
            <a:ext cx="2794000" cy="1016000"/>
          </a:xfrm>
          <a:prstGeom prst="roundRect">
            <a:avLst>
              <a:gd name="adj" fmla="val 10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72500" y="5080000"/>
            <a:ext cx="457200" cy="457200"/>
          </a:xfrm>
          <a:prstGeom prst="rect">
            <a:avLst/>
          </a:prstGeom>
        </p:spPr>
      </p:pic>
      <p:sp>
        <p:nvSpPr>
          <p:cNvPr id="47" name="AutoShape 47"/>
          <p:cNvSpPr/>
          <p:nvPr/>
        </p:nvSpPr>
        <p:spPr>
          <a:xfrm>
            <a:off x="9207500" y="5016500"/>
            <a:ext cx="1778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参数编辑修改</a:t>
            </a:r>
            <a:endParaRPr lang="en-US" sz="1100"/>
          </a:p>
        </p:txBody>
      </p:sp>
      <p:sp>
        <p:nvSpPr>
          <p:cNvPr id="48" name="AutoShape 48"/>
          <p:cNvSpPr/>
          <p:nvPr/>
        </p:nvSpPr>
        <p:spPr>
          <a:xfrm>
            <a:off x="9207500" y="5397500"/>
            <a:ext cx="177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实时修改设备运行参数，支持即时保存生效</a:t>
            </a:r>
            <a:endParaRPr lang="en-US"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2.1.2 设备基础配置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520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145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905000" y="1587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设备名称 (必填核心项)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905000" y="2032000"/>
            <a:ext cx="381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要求：系统全局唯一，禁止特殊字符与空格。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规范示例：</a:t>
            </a:r>
            <a:r>
              <a:rPr lang="en-US" sz="1100" b="1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PLC_CheJian_01</a:t>
            </a: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(类型_位置_编号)</a:t>
            </a:r>
            <a:endParaRPr lang="en-US" sz="1100" b="0" i="0" u="none" strike="noStrike">
              <a:solidFill>
                <a:srgbClr val="5D6D7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00" y="3175000"/>
            <a:ext cx="520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3492500"/>
            <a:ext cx="609600" cy="609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905000" y="3365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设备描述 (补充信息)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905000" y="3810000"/>
            <a:ext cx="381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非必填项，建议填写：设备型号、物理位置、主要用途、维护负责人等信息，便于后续排查。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826000"/>
            <a:ext cx="520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5143500"/>
            <a:ext cx="609600" cy="609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905000" y="5016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启用状态 (运行控制)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905000" y="5461000"/>
            <a:ext cx="381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✅</a:t>
            </a:r>
            <a:r>
              <a:rPr lang="en-US" sz="1100" b="1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启用：</a:t>
            </a: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设备在线运行，参与采集与联动。</a:t>
            </a:r>
            <a:endParaRPr lang="en-US" sz="1100"/>
          </a:p>
          <a:p>
            <a:pPr indent="0" algn="l">
              <a:lnSpc>
                <a:spcPct val="108000"/>
              </a:lnSpc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❌</a:t>
            </a:r>
            <a:r>
              <a:rPr lang="en-US" sz="1100" b="1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禁用：</a:t>
            </a: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设备离线维护，停止所有功能。</a:t>
            </a:r>
            <a:endParaRPr lang="en-US" sz="1100" b="0" i="0" u="none" strike="noStrike">
              <a:solidFill>
                <a:srgbClr val="5D6D7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223000" y="1397000"/>
            <a:ext cx="4953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6477000" y="1587500"/>
            <a:ext cx="444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命名规范最佳实践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6477000" y="2159000"/>
            <a:ext cx="4445000" cy="1143000"/>
          </a:xfrm>
          <a:prstGeom prst="roundRect">
            <a:avLst>
              <a:gd name="adj" fmla="val 8888"/>
            </a:avLst>
          </a:prstGeom>
          <a:solidFill>
            <a:srgbClr val="FDF6E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24130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7239000" y="2286000"/>
            <a:ext cx="3556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✅ 推荐命名格式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239000" y="2667000"/>
            <a:ext cx="355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格式：设备类型_所在区域_编号 (如: AGV_Line02_05)</a:t>
            </a:r>
            <a:b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或：功能名称_产线_序号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477000" y="3429000"/>
            <a:ext cx="4445000" cy="1143000"/>
          </a:xfrm>
          <a:prstGeom prst="roundRect">
            <a:avLst>
              <a:gd name="adj" fmla="val 8888"/>
            </a:avLst>
          </a:prstGeom>
          <a:solidFill>
            <a:srgbClr val="FDEDE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7500" y="3683000"/>
            <a:ext cx="406400" cy="4064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7239000" y="3556000"/>
            <a:ext cx="3556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❌ 不推荐的命名 (反例)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7239000" y="3937000"/>
            <a:ext cx="355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禁止使用无意义词汇：如 "设备1"、"Test"、"机器人"</a:t>
            </a:r>
            <a:b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理由：无法区分，不利于后期管理。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6477000" y="4699000"/>
            <a:ext cx="4445000" cy="1270000"/>
          </a:xfrm>
          <a:prstGeom prst="roundRect">
            <a:avLst>
              <a:gd name="adj" fmla="val 8000"/>
            </a:avLst>
          </a:prstGeom>
          <a:solidFill>
            <a:srgbClr val="EBF5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67500" y="5016500"/>
            <a:ext cx="406400" cy="4064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7239000" y="4826000"/>
            <a:ext cx="3556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✨ 规范命名的核心价值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7239000" y="5207000"/>
            <a:ext cx="3556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 见名知意，大幅降低沟通成本</a:t>
            </a:r>
            <a:b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 支持快速搜索筛选，提升运维效率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571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2.1.3 数据源配置 ⭐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3556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270000"/>
            <a:ext cx="3556000" cy="457200"/>
          </a:xfrm>
          <a:prstGeom prst="roundRect">
            <a:avLst>
              <a:gd name="adj" fmla="val 33333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889000" y="1320800"/>
            <a:ext cx="330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⚙️ Modbus TCP 配置示例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1841500"/>
            <a:ext cx="3175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IP 地址：192.168.1.100 | 端口：502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从站 ID：1 | 超时时间：3000ms</a:t>
            </a:r>
            <a:endParaRPr lang="en-US" sz="11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状态：等待建立连接...</a:t>
            </a:r>
            <a:endParaRPr lang="en-US" sz="11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5000" y="1270000"/>
            <a:ext cx="3556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4445000" y="1270000"/>
            <a:ext cx="3556000" cy="457200"/>
          </a:xfrm>
          <a:prstGeom prst="roundRect">
            <a:avLst>
              <a:gd name="adj" fmla="val 33333"/>
            </a:avLst>
          </a:prstGeom>
          <a:solidFill>
            <a:srgbClr val="3498D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572000" y="1320800"/>
            <a:ext cx="330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🔌 三菱PLC (MC协议) 配置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35500" y="1841500"/>
            <a:ext cx="3175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设备型号：FX5U/Q系列 | 网络类型：以太网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站号：0 | 网络超时：5000ms</a:t>
            </a:r>
            <a:endParaRPr lang="en-US" sz="11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27AE6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状态：✅ 已成功连接</a:t>
            </a:r>
            <a:endParaRPr lang="en-US" sz="1100" b="0" i="0" u="none" strike="noStrike">
              <a:solidFill>
                <a:srgbClr val="27AE6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128000" y="1270000"/>
            <a:ext cx="3556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8128000" y="1270000"/>
            <a:ext cx="3556000" cy="457200"/>
          </a:xfrm>
          <a:prstGeom prst="roundRect">
            <a:avLst>
              <a:gd name="adj" fmla="val 33333"/>
            </a:avLst>
          </a:prstGeom>
          <a:solidFill>
            <a:srgbClr val="E74C3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8255000" y="1320800"/>
            <a:ext cx="330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⚠️ 连接异常诊断中心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318500" y="1841500"/>
            <a:ext cx="3175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错误代码：E-102 (Connection Refused)</a:t>
            </a:r>
            <a:endParaRPr lang="en-US" sz="1100"/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故障分析：目标IP端口未开放或防火墙拦截</a:t>
            </a:r>
            <a:endParaRPr lang="en-US" sz="11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17000"/>
              </a:lnSpc>
            </a:pPr>
            <a:r>
              <a:rPr lang="en-US" sz="1100" b="0" i="0" u="none" strike="noStrike">
                <a:solidFill>
                  <a:srgbClr val="E74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建议：检查设备网络配置与防火墙策略</a:t>
            </a:r>
            <a:endParaRPr lang="en-US" sz="1100" b="0" i="0" u="none" strike="noStrike">
              <a:solidFill>
                <a:srgbClr val="E74C3C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62000" y="3302000"/>
            <a:ext cx="5207000" cy="2794000"/>
          </a:xfrm>
          <a:prstGeom prst="roundRect">
            <a:avLst>
              <a:gd name="adj" fmla="val 545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381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graphicFrame>
        <p:nvGraphicFramePr>
          <p:cNvPr id="17" name="Table 17"/>
          <p:cNvGraphicFramePr>
            <a:graphicFrameLocks noGrp="1"/>
          </p:cNvGraphicFramePr>
          <p:nvPr/>
        </p:nvGraphicFramePr>
        <p:xfrm>
          <a:off x="952500" y="3556000"/>
          <a:ext cx="4826000" cy="2082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43000"/>
                <a:gridCol w="1270000"/>
                <a:gridCol w="1397000"/>
                <a:gridCol w="1016000"/>
              </a:tblGrid>
              <a:tr h="4572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设备类型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9C12">
                        <a:alpha val="9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通信协议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9C12">
                        <a:alpha val="9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适用场景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9C12">
                        <a:alpha val="9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推荐度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9C12">
                        <a:alpha val="90000"/>
                      </a:srgbClr>
                    </a:solidFill>
                  </a:tcPr>
                </a:tc>
              </a:tr>
              <a:tr h="4064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西门子PLC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S7 Protocol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b="0" i="0" u="none" strike="noStrike">
                          <a:solidFill>
                            <a:srgbClr val="5A5A5A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S7-200/300/1200等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F39C12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⭐⭐⭐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>
                        <a:alpha val="100000"/>
                      </a:srgbClr>
                    </a:solidFill>
                  </a:tcPr>
                </a:tc>
              </a:tr>
              <a:tr h="4064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三菱PLC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MC Protocol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b="0" i="0" u="none" strike="noStrike">
                          <a:solidFill>
                            <a:srgbClr val="5A5A5A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FX/Q/L系列以太网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F39C12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⭐⭐⭐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4064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通用采集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Modbus TCP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b="0" i="0" u="none" strike="noStrike">
                          <a:solidFill>
                            <a:srgbClr val="5A5A5A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仪表/网关/传感器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F39C12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⭐⭐⭐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9FA">
                        <a:alpha val="100000"/>
                      </a:srgbClr>
                    </a:solidFill>
                  </a:tcPr>
                </a:tc>
              </a:tr>
              <a:tr h="4064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工业通用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OPC UA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000" b="0" i="0" u="none" strike="noStrike">
                          <a:solidFill>
                            <a:srgbClr val="5A5A5A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跨平台异构系统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F39C12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⭐⭐⭐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8" name="AutoShape 18"/>
          <p:cNvSpPr/>
          <p:nvPr/>
        </p:nvSpPr>
        <p:spPr>
          <a:xfrm>
            <a:off x="6223000" y="3302000"/>
            <a:ext cx="5207000" cy="2794000"/>
          </a:xfrm>
          <a:prstGeom prst="roundRect">
            <a:avLst>
              <a:gd name="adj" fmla="val 545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381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graphicFrame>
        <p:nvGraphicFramePr>
          <p:cNvPr id="19" name="Table 19"/>
          <p:cNvGraphicFramePr>
            <a:graphicFrameLocks noGrp="1"/>
          </p:cNvGraphicFramePr>
          <p:nvPr/>
        </p:nvGraphicFramePr>
        <p:xfrm>
          <a:off x="6413500" y="3556000"/>
          <a:ext cx="4826000" cy="20828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524000"/>
                <a:gridCol w="1524000"/>
                <a:gridCol w="1778000"/>
              </a:tblGrid>
              <a:tr h="4572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地址范围 (十进制)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495E">
                        <a:alpha val="9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对应数据类型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495E">
                        <a:alpha val="9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读写属性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4495E">
                        <a:alpha val="90000"/>
                      </a:srgbClr>
                    </a:solidFill>
                  </a:tcPr>
                </a:tc>
              </a:tr>
              <a:tr h="4064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00001 - 065536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4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线圈 (Coil)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4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27AE6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Read / Write (RW)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4">
                        <a:alpha val="100000"/>
                      </a:srgbClr>
                    </a:solidFill>
                  </a:tcPr>
                </a:tc>
              </a:tr>
              <a:tr h="4064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10001 - 165536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离散输入 (DI)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7F8C8D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Read Only (RO)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  <a:tr h="4064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30001 - 365536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4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输入寄存器 (IR)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4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7F8C8D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Read Only (RO)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3F4">
                        <a:alpha val="100000"/>
                      </a:srgbClr>
                    </a:solidFill>
                  </a:tcPr>
                </a:tc>
              </a:tr>
              <a:tr h="4064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40001 - 465536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3C3C3C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保持寄存器 (HR)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b="0" i="0" u="none" strike="noStrike">
                          <a:solidFill>
                            <a:srgbClr val="27AE6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Read / Write (RW)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2.1.4 事件配置 ⭐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5207000" cy="4953000"/>
          </a:xfrm>
          <a:prstGeom prst="roundRect">
            <a:avLst>
              <a:gd name="adj" fmla="val 4102"/>
            </a:avLst>
          </a:prstGeom>
          <a:solidFill>
            <a:srgbClr val="FFFFFF">
              <a:alpha val="96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524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支持的事件类型体系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159000"/>
            <a:ext cx="4699000" cy="952500"/>
          </a:xfrm>
          <a:prstGeom prst="roundRect">
            <a:avLst>
              <a:gd name="adj" fmla="val 13333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016000" y="2159000"/>
            <a:ext cx="76200" cy="9525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00" y="2349500"/>
            <a:ext cx="457200" cy="4572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905000" y="2286000"/>
            <a:ext cx="368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TagCompareEvent · 标签值比较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905000" y="26670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触发：标签值满足预设条件 | 场景：监控阈值报警、数值异常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3302000"/>
            <a:ext cx="4699000" cy="952500"/>
          </a:xfrm>
          <a:prstGeom prst="roundRect">
            <a:avLst>
              <a:gd name="adj" fmla="val 13333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1016000" y="3302000"/>
            <a:ext cx="76200" cy="9525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00" y="3492500"/>
            <a:ext cx="457200" cy="4572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905000" y="3429000"/>
            <a:ext cx="368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ScheduleEvent · 定时任务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905000" y="38100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触发：到达指定时间点/周期 | 场景：数据定时同步、设备巡检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1016000" y="4445000"/>
            <a:ext cx="4699000" cy="952500"/>
          </a:xfrm>
          <a:prstGeom prst="roundRect">
            <a:avLst>
              <a:gd name="adj" fmla="val 13333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1016000" y="4445000"/>
            <a:ext cx="76200" cy="9525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4635500"/>
            <a:ext cx="457200" cy="4572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905000" y="4572000"/>
            <a:ext cx="3683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DeviceEvent · 设备状态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905000" y="49530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触发：设备上下线/状态变更 | 场景：资产监控、故障自动发现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1016000" y="5588000"/>
            <a:ext cx="4699000" cy="635000"/>
          </a:xfrm>
          <a:prstGeom prst="roundRect">
            <a:avLst>
              <a:gd name="adj" fmla="val 20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1016000" y="5588000"/>
            <a:ext cx="76200" cy="635000"/>
          </a:xfrm>
          <a:prstGeom prst="roundRect">
            <a:avLst>
              <a:gd name="adj" fmla="val 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000" y="5715000"/>
            <a:ext cx="381000" cy="3810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1905000" y="56896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MessageEvent：</a:t>
            </a: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收到特定消息时触发响应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223000" y="1270000"/>
            <a:ext cx="5207000" cy="4953000"/>
          </a:xfrm>
          <a:prstGeom prst="roundRect">
            <a:avLst>
              <a:gd name="adj" fmla="val 4102"/>
            </a:avLst>
          </a:prstGeom>
          <a:solidFill>
            <a:srgbClr val="FFFFFF">
              <a:alpha val="96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477000" y="1524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TagCompareEvent 核心配置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6477000" y="2159000"/>
            <a:ext cx="4699000" cy="889000"/>
          </a:xfrm>
          <a:prstGeom prst="roundRect">
            <a:avLst>
              <a:gd name="adj" fmla="val 14285"/>
            </a:avLst>
          </a:prstGeom>
          <a:solidFill>
            <a:srgbClr val="FDF2E9">
              <a:alpha val="100000"/>
            </a:srgbClr>
          </a:solidFill>
          <a:ln w="12700" cap="flat" cmpd="sng">
            <a:solidFill>
              <a:srgbClr val="F39C12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6667500" y="2286000"/>
            <a:ext cx="4318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D3540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🎯 核心功能定义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6667500" y="2641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5D6D7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实时监控标签数值，当数值满足预设的逻辑比较条件时，系统自动触发后续配置的联动动作。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6477000" y="3238500"/>
            <a:ext cx="4699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⚙️ 关键配置参数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6477000" y="3619500"/>
            <a:ext cx="1473200" cy="1079500"/>
          </a:xfrm>
          <a:prstGeom prst="roundRect">
            <a:avLst>
              <a:gd name="adj" fmla="val 9411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2" name="AutoShape 32"/>
          <p:cNvSpPr/>
          <p:nvPr/>
        </p:nvSpPr>
        <p:spPr>
          <a:xfrm>
            <a:off x="6604000" y="3746500"/>
            <a:ext cx="12192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事件名称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6604000" y="4127500"/>
            <a:ext cx="12192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唯一标识ID</a:t>
            </a:r>
            <a:b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如: Temp_Alarm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8089900" y="3619500"/>
            <a:ext cx="1473200" cy="1079500"/>
          </a:xfrm>
          <a:prstGeom prst="roundRect">
            <a:avLst>
              <a:gd name="adj" fmla="val 9411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5" name="AutoShape 35"/>
          <p:cNvSpPr/>
          <p:nvPr/>
        </p:nvSpPr>
        <p:spPr>
          <a:xfrm>
            <a:off x="8216900" y="3746500"/>
            <a:ext cx="12192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触发条件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8216900" y="4127500"/>
            <a:ext cx="12192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数值比较逻辑</a:t>
            </a:r>
            <a:b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如: &gt; 80 或 ==</a:t>
            </a:r>
            <a:endParaRPr lang="en-US" sz="1100"/>
          </a:p>
        </p:txBody>
      </p:sp>
      <p:sp>
        <p:nvSpPr>
          <p:cNvPr id="37" name="AutoShape 37"/>
          <p:cNvSpPr/>
          <p:nvPr/>
        </p:nvSpPr>
        <p:spPr>
          <a:xfrm>
            <a:off x="9702800" y="3619500"/>
            <a:ext cx="1473200" cy="1079500"/>
          </a:xfrm>
          <a:prstGeom prst="roundRect">
            <a:avLst>
              <a:gd name="adj" fmla="val 9411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8" name="AutoShape 38"/>
          <p:cNvSpPr/>
          <p:nvPr/>
        </p:nvSpPr>
        <p:spPr>
          <a:xfrm>
            <a:off x="9829800" y="3746500"/>
            <a:ext cx="12192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执行动作</a:t>
            </a:r>
            <a:endParaRPr lang="en-US" sz="1100"/>
          </a:p>
        </p:txBody>
      </p:sp>
      <p:sp>
        <p:nvSpPr>
          <p:cNvPr id="39" name="AutoShape 39"/>
          <p:cNvSpPr/>
          <p:nvPr/>
        </p:nvSpPr>
        <p:spPr>
          <a:xfrm>
            <a:off x="9829800" y="4127500"/>
            <a:ext cx="12192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满足条件后执行</a:t>
            </a:r>
            <a:b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发报警/写日志</a:t>
            </a:r>
            <a:endParaRPr lang="en-US" sz="1100"/>
          </a:p>
        </p:txBody>
      </p:sp>
      <p:sp>
        <p:nvSpPr>
          <p:cNvPr id="40" name="AutoShape 40"/>
          <p:cNvSpPr/>
          <p:nvPr/>
        </p:nvSpPr>
        <p:spPr>
          <a:xfrm>
            <a:off x="6477000" y="4953000"/>
            <a:ext cx="4699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条件表达式示例</a:t>
            </a:r>
            <a:endParaRPr lang="en-US" sz="1100"/>
          </a:p>
        </p:txBody>
      </p:sp>
      <p:sp>
        <p:nvSpPr>
          <p:cNvPr id="41" name="AutoShape 41"/>
          <p:cNvSpPr/>
          <p:nvPr/>
        </p:nvSpPr>
        <p:spPr>
          <a:xfrm>
            <a:off x="6477000" y="5334000"/>
            <a:ext cx="4699000" cy="381000"/>
          </a:xfrm>
          <a:prstGeom prst="roundRect">
            <a:avLst>
              <a:gd name="adj" fmla="val 16666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2" name="AutoShape 42"/>
          <p:cNvSpPr/>
          <p:nvPr/>
        </p:nvSpPr>
        <p:spPr>
          <a:xfrm>
            <a:off x="6604000" y="5372100"/>
            <a:ext cx="444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ECF0F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① 基础阈值：temperature &gt; 80</a:t>
            </a:r>
            <a:endParaRPr lang="en-US" sz="1100"/>
          </a:p>
        </p:txBody>
      </p:sp>
      <p:sp>
        <p:nvSpPr>
          <p:cNvPr id="43" name="AutoShape 43"/>
          <p:cNvSpPr/>
          <p:nvPr/>
        </p:nvSpPr>
        <p:spPr>
          <a:xfrm>
            <a:off x="6477000" y="5842000"/>
            <a:ext cx="4699000" cy="381000"/>
          </a:xfrm>
          <a:prstGeom prst="roundRect">
            <a:avLst>
              <a:gd name="adj" fmla="val 16666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4" name="AutoShape 44"/>
          <p:cNvSpPr/>
          <p:nvPr/>
        </p:nvSpPr>
        <p:spPr>
          <a:xfrm>
            <a:off x="6604000" y="5880100"/>
            <a:ext cx="444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ECF0F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② 逻辑组合：status == "error" &amp;&amp; humidity &lt; 30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2.2 消息服务配置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651000"/>
            <a:ext cx="508000" cy="508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778000" y="16510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SECS/GEM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413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半导体行业标准协议，用于设备间通信，支持SECS-II消息格式，兼容性强。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1397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16510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461000" y="16510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NEXEED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99000" y="2413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博世内部专用通信协议，针对特定设备进行深度优化，确保高效稳定传输。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128000" y="1397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1651000"/>
            <a:ext cx="508000" cy="508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9144000" y="16510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JSON 格式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382000" y="2413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轻量级文本数据交换格式，广泛应用于Web服务，结构清晰，配置灵活易扩展。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3810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8F9FA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1016000" y="4191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SECS 基础设置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143000" y="50165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 配置界面示意图 ]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4445000" y="3810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8F9FA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4699000" y="4191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JSON 事件配置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128000" y="3810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8F9FA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8382000" y="4191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JSON 消息模板</a:t>
            </a:r>
            <a:endParaRPr lang="en-US" sz="1100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4646979"/>
            <a:ext cx="1911670" cy="1120042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7000" y="4658350"/>
            <a:ext cx="1911670" cy="1108671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6330" y="4599071"/>
            <a:ext cx="2076356" cy="116795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目录 CONTENTS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3498DB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397000"/>
            <a:ext cx="101600" cy="2032000"/>
          </a:xfrm>
          <a:prstGeom prst="roundRect">
            <a:avLst>
              <a:gd name="adj" fmla="val 150000"/>
            </a:avLst>
          </a:prstGeom>
          <a:solidFill>
            <a:srgbClr val="3498D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016000" y="1651000"/>
            <a:ext cx="88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5600" b="1" i="0" u="none" strike="noStrike">
                <a:solidFill>
                  <a:srgbClr val="3498DB">
                    <a:alpha val="14902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032000" y="1714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快速入门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2032000" y="2222500"/>
            <a:ext cx="177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系统登录、界面导航、创建设备与流程的基础操作指引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445000" y="1397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F39C12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4445000" y="1397000"/>
            <a:ext cx="101600" cy="2032000"/>
          </a:xfrm>
          <a:prstGeom prst="roundRect">
            <a:avLst>
              <a:gd name="adj" fmla="val 150000"/>
            </a:avLst>
          </a:prstGeom>
          <a:solidFill>
            <a:srgbClr val="F39C12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4699000" y="1651000"/>
            <a:ext cx="88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5600" b="1" i="0" u="none" strike="noStrike">
                <a:solidFill>
                  <a:srgbClr val="F39C12">
                    <a:alpha val="14902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5715000" y="1714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互联配置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5715000" y="2222500"/>
            <a:ext cx="177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涵盖设备连接协议与多格式消息服务(SECS/NEXEED等)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128000" y="1397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9B59B6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8128000" y="1397000"/>
            <a:ext cx="101600" cy="2032000"/>
          </a:xfrm>
          <a:prstGeom prst="roundRect">
            <a:avLst>
              <a:gd name="adj" fmla="val 150000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8382000" y="1651000"/>
            <a:ext cx="88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5600" b="1" i="0" u="none" strike="noStrike">
                <a:solidFill>
                  <a:srgbClr val="9B59B6">
                    <a:alpha val="14902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9398000" y="1714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工厂建模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9398000" y="2222500"/>
            <a:ext cx="177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深入解析流程管理机制与工艺执行器的配置方法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62000" y="3683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16A085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762000" y="3683000"/>
            <a:ext cx="101600" cy="2032000"/>
          </a:xfrm>
          <a:prstGeom prst="roundRect">
            <a:avLst>
              <a:gd name="adj" fmla="val 150000"/>
            </a:avLst>
          </a:prstGeom>
          <a:solidFill>
            <a:srgbClr val="16A08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1016000" y="3937000"/>
            <a:ext cx="88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5600" b="1" i="0" u="none" strike="noStrike">
                <a:solidFill>
                  <a:srgbClr val="16A085">
                    <a:alpha val="14902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2032000" y="4000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资源监控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2032000" y="4508500"/>
            <a:ext cx="177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事件实时监控、操作记录管理及XML配置与资源新增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4445000" y="3683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34495E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5" name="AutoShape 25"/>
          <p:cNvSpPr/>
          <p:nvPr/>
        </p:nvSpPr>
        <p:spPr>
          <a:xfrm>
            <a:off x="4445000" y="3683000"/>
            <a:ext cx="101600" cy="2032000"/>
          </a:xfrm>
          <a:prstGeom prst="roundRect">
            <a:avLst>
              <a:gd name="adj" fmla="val 150000"/>
            </a:avLst>
          </a:prstGeom>
          <a:solidFill>
            <a:srgbClr val="34495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4699000" y="3937000"/>
            <a:ext cx="88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5600" b="1" i="0" u="none" strike="noStrike">
                <a:solidFill>
                  <a:srgbClr val="34495E">
                    <a:alpha val="14902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5715000" y="4000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日志与权限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5715000" y="4508500"/>
            <a:ext cx="177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系统日志的高效查询、用户生命周期及角色权限管理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8128000" y="3683000"/>
            <a:ext cx="3302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2700000" algn="tl" rotWithShape="0">
              <a:srgbClr val="7F8C8D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8128000" y="3683000"/>
            <a:ext cx="101600" cy="2032000"/>
          </a:xfrm>
          <a:prstGeom prst="roundRect">
            <a:avLst>
              <a:gd name="adj" fmla="val 150000"/>
            </a:avLst>
          </a:prstGeom>
          <a:solidFill>
            <a:srgbClr val="7F8C8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8382000" y="3937000"/>
            <a:ext cx="889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5600" b="1" i="0" u="none" strike="noStrike">
                <a:solidFill>
                  <a:srgbClr val="7F8C8D">
                    <a:alpha val="2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9398000" y="4000500"/>
            <a:ext cx="177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XML结构参考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9398000" y="4508500"/>
            <a:ext cx="1778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基础结构、设备/流程配置、消息服务及最佳实践案例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0"/>
            <a:ext cx="117963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" y="0"/>
            <a:ext cx="117697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" y="0"/>
            <a:ext cx="117735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2.2.2 SECS协议配置详解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587500"/>
            <a:ext cx="762000" cy="762000"/>
          </a:xfrm>
          <a:prstGeom prst="roundRect">
            <a:avLst>
              <a:gd name="adj" fmla="val 50000"/>
            </a:avLst>
          </a:prstGeom>
          <a:solidFill>
            <a:srgbClr val="F39C1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3800" y="17653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032000" y="1524000"/>
            <a:ext cx="889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界面布局概览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2032000" y="2032000"/>
            <a:ext cx="889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采用三栏式交互架构：顶部集成【基础设置/消息模版/事件/通道/记录】核心标签页；左侧常驻通道实例列表，支持多设备并行管理；右侧为核心参数配置区，动态响应左侧选中项。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762000" y="2857500"/>
            <a:ext cx="10668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016000" y="3175000"/>
            <a:ext cx="762000" cy="762000"/>
          </a:xfrm>
          <a:prstGeom prst="roundRect">
            <a:avLst>
              <a:gd name="adj" fmla="val 50000"/>
            </a:avLst>
          </a:prstGeom>
          <a:solidFill>
            <a:srgbClr val="F39C1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3800" y="33528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2032000" y="3048000"/>
            <a:ext cx="889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核心通道配置参数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2032000" y="3556000"/>
            <a:ext cx="431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1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基础标识：</a:t>
            </a: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配置唯一通道名称作为实例ID；填写设备端真实IP地址与端口号建立TCP连接。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604000" y="3556000"/>
            <a:ext cx="431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1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通讯保障：</a:t>
            </a: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设定T3/T5/T6等协议超时时间阈值；配置自动重连次数与间隔，保障链路稳定性。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62000" y="4572000"/>
            <a:ext cx="5207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016000" y="4889500"/>
            <a:ext cx="762000" cy="762000"/>
          </a:xfrm>
          <a:prstGeom prst="roundRect">
            <a:avLst>
              <a:gd name="adj" fmla="val 50000"/>
            </a:avLst>
          </a:prstGeom>
          <a:solidFill>
            <a:srgbClr val="F39C1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3800" y="50673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2032000" y="48260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SECS 事件类型监听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2032000" y="53340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基于回调机制的事件驱动：支持监听 MessageArrivedEvent(消息到达)、CommandArrivedEvent(指令触发)、SessionConnectedEvent(会话状态变更) 等关键节点。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223000" y="4572000"/>
            <a:ext cx="5207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477000" y="4889500"/>
            <a:ext cx="762000" cy="762000"/>
          </a:xfrm>
          <a:prstGeom prst="roundRect">
            <a:avLst>
              <a:gd name="adj" fmla="val 50000"/>
            </a:avLst>
          </a:prstGeom>
          <a:solidFill>
            <a:srgbClr val="F39C1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4800" y="5067300"/>
            <a:ext cx="406400" cy="4064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493000" y="48260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39C12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消息模板定义与管理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7493000" y="5334000"/>
            <a:ext cx="3683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预设标准化数据结构：可视化配置请求/响应报文格式，支持动态参数注入与脚本解析，实现复杂指令的快速下发与设备回传数据的自动解析。</a:t>
            </a:r>
            <a:endParaRPr lang="en-US"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2159000"/>
            <a:ext cx="3810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4191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CHAPTER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4953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PROCESS MODELING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334000" y="2413000"/>
            <a:ext cx="571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 3 章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5334000" y="3175000"/>
            <a:ext cx="5715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60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工厂建模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334000" y="4445000"/>
            <a:ext cx="571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FACTORY MODELING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5334000" y="5207000"/>
            <a:ext cx="1270000" cy="76200"/>
          </a:xfrm>
          <a:prstGeom prst="roundRect">
            <a:avLst>
              <a:gd name="adj" fmla="val 0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第3章 工厂建模 - 学习目标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5207000" cy="5080000"/>
          </a:xfrm>
          <a:prstGeom prst="roundRect">
            <a:avLst>
              <a:gd name="adj" fmla="val 3000"/>
            </a:avLst>
          </a:prstGeom>
          <a:solidFill>
            <a:srgbClr val="FFFFFF">
              <a:alpha val="96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270000"/>
            <a:ext cx="5207000" cy="889000"/>
          </a:xfrm>
          <a:prstGeom prst="roundRect">
            <a:avLst>
              <a:gd name="adj" fmla="val 17142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4605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778000" y="1498600"/>
            <a:ext cx="2540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核心学习内容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413000"/>
            <a:ext cx="4699000" cy="584200"/>
          </a:xfrm>
          <a:prstGeom prst="roundRect">
            <a:avLst>
              <a:gd name="adj" fmla="val 17391"/>
            </a:avLst>
          </a:prstGeom>
          <a:solidFill>
            <a:srgbClr val="F3F0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117600" y="2552700"/>
            <a:ext cx="76200" cy="304800"/>
          </a:xfrm>
          <a:prstGeom prst="roundRect">
            <a:avLst>
              <a:gd name="adj" fmla="val 50000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371600" y="2514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C3C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全面了解工厂建模的核心概述与业务价值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3111500"/>
            <a:ext cx="4699000" cy="584200"/>
          </a:xfrm>
          <a:prstGeom prst="roundRect">
            <a:avLst>
              <a:gd name="adj" fmla="val 17391"/>
            </a:avLst>
          </a:prstGeom>
          <a:solidFill>
            <a:srgbClr val="F3F0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/>
        </p:nvSpPr>
        <p:spPr>
          <a:xfrm>
            <a:off x="1117600" y="3251200"/>
            <a:ext cx="76200" cy="304800"/>
          </a:xfrm>
          <a:prstGeom prst="roundRect">
            <a:avLst>
              <a:gd name="adj" fmla="val 50000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371600" y="32131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C3C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掌握流程列表的创建、检索与状态管理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3810000"/>
            <a:ext cx="4699000" cy="584200"/>
          </a:xfrm>
          <a:prstGeom prst="roundRect">
            <a:avLst>
              <a:gd name="adj" fmla="val 17391"/>
            </a:avLst>
          </a:prstGeom>
          <a:solidFill>
            <a:srgbClr val="F3F0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117600" y="3949700"/>
            <a:ext cx="76200" cy="304800"/>
          </a:xfrm>
          <a:prstGeom prst="roundRect">
            <a:avLst>
              <a:gd name="adj" fmla="val 50000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371600" y="3911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C3C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配置流程基础属性（名称、描述、启用/禁用）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016000" y="4508500"/>
            <a:ext cx="4699000" cy="584200"/>
          </a:xfrm>
          <a:prstGeom prst="roundRect">
            <a:avLst>
              <a:gd name="adj" fmla="val 17391"/>
            </a:avLst>
          </a:prstGeom>
          <a:solidFill>
            <a:srgbClr val="F3F0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1117600" y="4648200"/>
            <a:ext cx="76200" cy="304800"/>
          </a:xfrm>
          <a:prstGeom prst="roundRect">
            <a:avLst>
              <a:gd name="adj" fmla="val 50000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1371600" y="46101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C3C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深入理解并配置初始化、事件、定时三类触发器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016000" y="5207000"/>
            <a:ext cx="4699000" cy="584200"/>
          </a:xfrm>
          <a:prstGeom prst="roundRect">
            <a:avLst>
              <a:gd name="adj" fmla="val 17391"/>
            </a:avLst>
          </a:prstGeom>
          <a:solidFill>
            <a:srgbClr val="F3F0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1117600" y="5346700"/>
            <a:ext cx="76200" cy="304800"/>
          </a:xfrm>
          <a:prstGeom prst="roundRect">
            <a:avLst>
              <a:gd name="adj" fmla="val 50000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1371600" y="5308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C3C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通过可视化画布进行步骤编排与工艺执行器配置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223000" y="1270000"/>
            <a:ext cx="5207000" cy="5080000"/>
          </a:xfrm>
          <a:prstGeom prst="roundRect">
            <a:avLst>
              <a:gd name="adj" fmla="val 3000"/>
            </a:avLst>
          </a:prstGeom>
          <a:solidFill>
            <a:srgbClr val="FFFFFF">
              <a:alpha val="96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6223000" y="1270000"/>
            <a:ext cx="5207000" cy="889000"/>
          </a:xfrm>
          <a:prstGeom prst="roundRect">
            <a:avLst>
              <a:gd name="adj" fmla="val 17142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7000" y="1460500"/>
            <a:ext cx="508000" cy="5080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7239000" y="1498600"/>
            <a:ext cx="2540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本章核心目标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6477000" y="24130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3F0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6578600" y="2590800"/>
            <a:ext cx="76200" cy="304800"/>
          </a:xfrm>
          <a:prstGeom prst="roundRect">
            <a:avLst>
              <a:gd name="adj" fmla="val 50000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6832600" y="25527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C3C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深刻理解工厂建模的概念，明确其在数字化生产中的作用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6477000" y="32385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3F0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6578600" y="3416300"/>
            <a:ext cx="76200" cy="304800"/>
          </a:xfrm>
          <a:prstGeom prst="roundRect">
            <a:avLst>
              <a:gd name="adj" fmla="val 50000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2" name="AutoShape 32"/>
          <p:cNvSpPr/>
          <p:nvPr/>
        </p:nvSpPr>
        <p:spPr>
          <a:xfrm>
            <a:off x="6832600" y="33782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C3C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熟练掌握业务流程的全生命周期管理（创建、修改、删除）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6477000" y="40640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3F0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4" name="AutoShape 34"/>
          <p:cNvSpPr/>
          <p:nvPr/>
        </p:nvSpPr>
        <p:spPr>
          <a:xfrm>
            <a:off x="6578600" y="4241800"/>
            <a:ext cx="76200" cy="304800"/>
          </a:xfrm>
          <a:prstGeom prst="roundRect">
            <a:avLst>
              <a:gd name="adj" fmla="val 50000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5" name="AutoShape 35"/>
          <p:cNvSpPr/>
          <p:nvPr/>
        </p:nvSpPr>
        <p:spPr>
          <a:xfrm>
            <a:off x="6832600" y="42037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C3C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具备根据不同业务场景，灵活配置多种触发器类型的能力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6477000" y="48895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3F0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7" name="AutoShape 37"/>
          <p:cNvSpPr/>
          <p:nvPr/>
        </p:nvSpPr>
        <p:spPr>
          <a:xfrm>
            <a:off x="6578600" y="5067300"/>
            <a:ext cx="76200" cy="304800"/>
          </a:xfrm>
          <a:prstGeom prst="roundRect">
            <a:avLst>
              <a:gd name="adj" fmla="val 50000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8" name="AutoShape 38"/>
          <p:cNvSpPr/>
          <p:nvPr/>
        </p:nvSpPr>
        <p:spPr>
          <a:xfrm>
            <a:off x="6832600" y="5029200"/>
            <a:ext cx="4191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3C3C4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能独立使用流程编排画布，设计并调试自动化业务流程</a:t>
            </a:r>
            <a:endParaRPr lang="en-US"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3.1.1 流程列表管理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442717" y="1397000"/>
            <a:ext cx="4383283" cy="4826000"/>
          </a:xfrm>
          <a:prstGeom prst="roundRect">
            <a:avLst>
              <a:gd name="adj" fmla="val 4635"/>
            </a:avLst>
          </a:prstGeom>
          <a:solidFill>
            <a:srgbClr val="ECF0F1">
              <a:alpha val="90000"/>
            </a:srgbClr>
          </a:solidFill>
          <a:ln w="12700" cap="flat" cmpd="sng">
            <a:solidFill>
              <a:srgbClr val="BDC3C7">
                <a:alpha val="10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33020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 图片留白：流程列表界面 ]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Process List Management UI</a:t>
            </a:r>
            <a:endParaRPr lang="en-US" sz="1200" b="0" i="0" u="none" strike="noStrike">
              <a:solidFill>
                <a:srgbClr val="95A5A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080000" y="1397000"/>
            <a:ext cx="6350000" cy="2032000"/>
          </a:xfrm>
          <a:prstGeom prst="roundRect">
            <a:avLst>
              <a:gd name="adj" fmla="val 75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5334000" y="1587500"/>
            <a:ext cx="584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流程状态可视化监控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334000" y="2159000"/>
            <a:ext cx="1778000" cy="1016000"/>
          </a:xfrm>
          <a:prstGeom prst="roundRect">
            <a:avLst>
              <a:gd name="adj" fmla="val 10000"/>
            </a:avLst>
          </a:prstGeom>
          <a:solidFill>
            <a:srgbClr val="E8F8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1000" y="23495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969000" y="2311400"/>
            <a:ext cx="1079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运行中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流程正在执行任务</a:t>
            </a:r>
            <a:endParaRPr lang="en-US" sz="11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7302500" y="2159000"/>
            <a:ext cx="1778000" cy="1016000"/>
          </a:xfrm>
          <a:prstGeom prst="roundRect">
            <a:avLst>
              <a:gd name="adj" fmla="val 10000"/>
            </a:avLst>
          </a:prstGeom>
          <a:solidFill>
            <a:srgbClr val="FDEDE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9500" y="2349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7937500" y="2311400"/>
            <a:ext cx="1079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已停止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手动暂停或异常中断</a:t>
            </a:r>
            <a:endParaRPr lang="en-US" sz="11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9271000" y="2159000"/>
            <a:ext cx="1778000" cy="1016000"/>
          </a:xfrm>
          <a:prstGeom prst="roundRect">
            <a:avLst>
              <a:gd name="adj" fmla="val 10000"/>
            </a:avLst>
          </a:prstGeom>
          <a:solidFill>
            <a:srgbClr val="F4F6F7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98000" y="23495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9906000" y="2311400"/>
            <a:ext cx="1079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已禁用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流程被归档或锁定</a:t>
            </a:r>
            <a:endParaRPr lang="en-US" sz="11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5080000" y="3683000"/>
            <a:ext cx="6350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254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5334000" y="3873500"/>
            <a:ext cx="584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核心操作功能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5334000" y="4381500"/>
            <a:ext cx="5842000" cy="533400"/>
          </a:xfrm>
          <a:prstGeom prst="roundRect">
            <a:avLst>
              <a:gd name="adj" fmla="val 190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1000" y="4483100"/>
            <a:ext cx="304800" cy="3048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5969000" y="4457700"/>
            <a:ext cx="495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流程智能检索：</a:t>
            </a: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支持关键词实时过滤，快速定位海量流程中的目标项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5334000" y="5016500"/>
            <a:ext cx="5842000" cy="533400"/>
          </a:xfrm>
          <a:prstGeom prst="roundRect">
            <a:avLst>
              <a:gd name="adj" fmla="val 190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61000" y="5118100"/>
            <a:ext cx="304800" cy="3048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5969000" y="5092700"/>
            <a:ext cx="495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快速创建流程：</a:t>
            </a: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引导式配置触发条件、执行步骤与参数，一键生成新流程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5334000" y="5651500"/>
            <a:ext cx="5842000" cy="533400"/>
          </a:xfrm>
          <a:prstGeom prst="roundRect">
            <a:avLst>
              <a:gd name="adj" fmla="val 19047"/>
            </a:avLst>
          </a:prstGeom>
          <a:solidFill>
            <a:srgbClr val="F9FAF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61000" y="5753100"/>
            <a:ext cx="304800" cy="3048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5969000" y="5727700"/>
            <a:ext cx="495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全生命周期管理：</a:t>
            </a: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提供编辑、复制、删除等操作，灵活维护流程状态</a:t>
            </a:r>
            <a:endParaRPr lang="en-US" sz="1100"/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717" y="2368453"/>
            <a:ext cx="4386573" cy="2537549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17" y="450753"/>
            <a:ext cx="10320004" cy="5969926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3.1.3 触发条件配置 ⭐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3302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34495E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587500"/>
            <a:ext cx="508000" cy="508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778000" y="15875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初始触发 (Start)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2225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说明：流程启动时自动执行</a:t>
            </a:r>
            <a:b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场景：初始化参数、启动环境准备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1397000"/>
            <a:ext cx="3302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34495E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000" y="15875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461000" y="15875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定时触发 (Timer)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699000" y="22225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说明：按设定的时间间隔重复触发</a:t>
            </a:r>
            <a:b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场景：周期性数据检查、定时备份任务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128000" y="1397000"/>
            <a:ext cx="3302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34495E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1587500"/>
            <a:ext cx="508000" cy="508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9144000" y="15875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事件触发 (Event)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382000" y="22225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说明：由指定的外部事件发生时触发</a:t>
            </a:r>
            <a:b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场景：设备状态变更、消息队列接收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3302000"/>
            <a:ext cx="10668000" cy="1143000"/>
          </a:xfrm>
          <a:prstGeom prst="roundRect">
            <a:avLst>
              <a:gd name="adj" fmla="val 11111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952500" y="3492500"/>
            <a:ext cx="1524000" cy="762000"/>
          </a:xfrm>
          <a:prstGeom prst="roundRect">
            <a:avLst>
              <a:gd name="adj" fmla="val 13333"/>
            </a:avLst>
          </a:prstGeom>
          <a:solidFill>
            <a:srgbClr val="9B59B6">
              <a:alpha val="8000"/>
            </a:srgbClr>
          </a:solidFill>
          <a:ln w="12700" cap="flat" cmpd="sng">
            <a:solidFill>
              <a:srgbClr val="9B59B6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952500" y="35560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01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952500" y="38735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选择触发类型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2667000" y="3492500"/>
            <a:ext cx="1524000" cy="762000"/>
          </a:xfrm>
          <a:prstGeom prst="roundRect">
            <a:avLst>
              <a:gd name="adj" fmla="val 13333"/>
            </a:avLst>
          </a:prstGeom>
          <a:solidFill>
            <a:srgbClr val="9B59B6">
              <a:alpha val="8000"/>
            </a:srgbClr>
          </a:solidFill>
          <a:ln w="12700" cap="flat" cmpd="sng">
            <a:solidFill>
              <a:srgbClr val="9B59B6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2667000" y="35560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02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2667000" y="38735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选择事件源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4381500" y="3492500"/>
            <a:ext cx="1524000" cy="762000"/>
          </a:xfrm>
          <a:prstGeom prst="roundRect">
            <a:avLst>
              <a:gd name="adj" fmla="val 13333"/>
            </a:avLst>
          </a:prstGeom>
          <a:solidFill>
            <a:srgbClr val="9B59B6">
              <a:alpha val="8000"/>
            </a:srgbClr>
          </a:solidFill>
          <a:ln w="12700" cap="flat" cmpd="sng">
            <a:solidFill>
              <a:srgbClr val="9B59B6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4381500" y="35560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03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4381500" y="38735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选定具体事件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6096000" y="3492500"/>
            <a:ext cx="1524000" cy="762000"/>
          </a:xfrm>
          <a:prstGeom prst="roundRect">
            <a:avLst>
              <a:gd name="adj" fmla="val 13333"/>
            </a:avLst>
          </a:prstGeom>
          <a:solidFill>
            <a:srgbClr val="9B59B6">
              <a:alpha val="8000"/>
            </a:srgbClr>
          </a:solidFill>
          <a:ln w="12700" cap="flat" cmpd="sng">
            <a:solidFill>
              <a:srgbClr val="9B59B6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6096000" y="35560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04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096000" y="38735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设置触发次数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7810500" y="3492500"/>
            <a:ext cx="1524000" cy="762000"/>
          </a:xfrm>
          <a:prstGeom prst="roundRect">
            <a:avLst>
              <a:gd name="adj" fmla="val 13333"/>
            </a:avLst>
          </a:prstGeom>
          <a:solidFill>
            <a:srgbClr val="9B59B6">
              <a:alpha val="8000"/>
            </a:srgbClr>
          </a:solidFill>
          <a:ln w="12700" cap="flat" cmpd="sng">
            <a:solidFill>
              <a:srgbClr val="9B59B6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7810500" y="35560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05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7810500" y="38735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配置关联参数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9525000" y="3492500"/>
            <a:ext cx="1524000" cy="762000"/>
          </a:xfrm>
          <a:prstGeom prst="roundRect">
            <a:avLst>
              <a:gd name="adj" fmla="val 13333"/>
            </a:avLst>
          </a:prstGeom>
          <a:solidFill>
            <a:srgbClr val="9B59B6">
              <a:alpha val="8000"/>
            </a:srgbClr>
          </a:solidFill>
          <a:ln w="12700" cap="flat" cmpd="sng">
            <a:solidFill>
              <a:srgbClr val="9B59B6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3" name="AutoShape 33"/>
          <p:cNvSpPr/>
          <p:nvPr/>
        </p:nvSpPr>
        <p:spPr>
          <a:xfrm>
            <a:off x="9525000" y="35560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STEP 06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9525000" y="3873500"/>
            <a:ext cx="152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000" b="0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保存并生效</a:t>
            </a:r>
            <a:endParaRPr lang="en-US" sz="1100"/>
          </a:p>
        </p:txBody>
      </p:sp>
      <p:sp>
        <p:nvSpPr>
          <p:cNvPr id="35" name="AutoShape 35"/>
          <p:cNvSpPr/>
          <p:nvPr/>
        </p:nvSpPr>
        <p:spPr>
          <a:xfrm>
            <a:off x="762000" y="4699000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0EBF5">
              <a:alpha val="90000"/>
            </a:srgbClr>
          </a:solidFill>
          <a:ln w="12700" cap="flat" cmpd="sng">
            <a:solidFill>
              <a:srgbClr val="9B59B6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6" name="AutoShape 36"/>
          <p:cNvSpPr/>
          <p:nvPr/>
        </p:nvSpPr>
        <p:spPr>
          <a:xfrm>
            <a:off x="952500" y="4826000"/>
            <a:ext cx="292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⚙️ 初始化配置要点</a:t>
            </a:r>
            <a:endParaRPr lang="en-US" sz="1100"/>
          </a:p>
        </p:txBody>
      </p:sp>
      <p:sp>
        <p:nvSpPr>
          <p:cNvPr id="37" name="AutoShape 37"/>
          <p:cNvSpPr/>
          <p:nvPr/>
        </p:nvSpPr>
        <p:spPr>
          <a:xfrm>
            <a:off x="952500" y="52070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流程实例创建时立即执行。通常用于加载全局变量、建立数据库连接或初始化运行环境。</a:t>
            </a:r>
            <a:endParaRPr lang="en-US" sz="1100"/>
          </a:p>
        </p:txBody>
      </p:sp>
      <p:sp>
        <p:nvSpPr>
          <p:cNvPr id="38" name="AutoShape 38"/>
          <p:cNvSpPr/>
          <p:nvPr/>
        </p:nvSpPr>
        <p:spPr>
          <a:xfrm>
            <a:off x="4445000" y="4699000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0EBF5">
              <a:alpha val="90000"/>
            </a:srgbClr>
          </a:solidFill>
          <a:ln w="12700" cap="flat" cmpd="sng">
            <a:solidFill>
              <a:srgbClr val="9B59B6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9" name="AutoShape 39"/>
          <p:cNvSpPr/>
          <p:nvPr/>
        </p:nvSpPr>
        <p:spPr>
          <a:xfrm>
            <a:off x="4635500" y="4826000"/>
            <a:ext cx="292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⏰ 定时策略配置</a:t>
            </a:r>
            <a:endParaRPr lang="en-US" sz="1100"/>
          </a:p>
        </p:txBody>
      </p:sp>
      <p:sp>
        <p:nvSpPr>
          <p:cNvPr id="40" name="AutoShape 40"/>
          <p:cNvSpPr/>
          <p:nvPr/>
        </p:nvSpPr>
        <p:spPr>
          <a:xfrm>
            <a:off x="4635500" y="52070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支持固定频率（如每5分钟）或CRON表达式。需注意任务执行时间，避免短间隔导致的性能压力。</a:t>
            </a:r>
            <a:endParaRPr lang="en-US" sz="1100"/>
          </a:p>
        </p:txBody>
      </p:sp>
      <p:sp>
        <p:nvSpPr>
          <p:cNvPr id="41" name="AutoShape 41"/>
          <p:cNvSpPr/>
          <p:nvPr/>
        </p:nvSpPr>
        <p:spPr>
          <a:xfrm>
            <a:off x="8128000" y="4699000"/>
            <a:ext cx="3302000" cy="1524000"/>
          </a:xfrm>
          <a:prstGeom prst="roundRect">
            <a:avLst>
              <a:gd name="adj" fmla="val 8333"/>
            </a:avLst>
          </a:prstGeom>
          <a:solidFill>
            <a:srgbClr val="F0EBF5">
              <a:alpha val="90000"/>
            </a:srgbClr>
          </a:solidFill>
          <a:ln w="12700" cap="flat" cmpd="sng">
            <a:solidFill>
              <a:srgbClr val="9B59B6">
                <a:alpha val="4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2" name="AutoShape 42"/>
          <p:cNvSpPr/>
          <p:nvPr/>
        </p:nvSpPr>
        <p:spPr>
          <a:xfrm>
            <a:off x="8318500" y="4826000"/>
            <a:ext cx="292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📡 事件驱动逻辑</a:t>
            </a:r>
            <a:endParaRPr lang="en-US" sz="1100"/>
          </a:p>
        </p:txBody>
      </p:sp>
      <p:sp>
        <p:nvSpPr>
          <p:cNvPr id="43" name="AutoShape 43"/>
          <p:cNvSpPr/>
          <p:nvPr/>
        </p:nvSpPr>
        <p:spPr>
          <a:xfrm>
            <a:off x="8318500" y="52070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基于消息订阅机制。配置时需指定事件Topic，并确保事件源与流程引擎之间的网络连通性。</a:t>
            </a:r>
            <a:endParaRPr lang="en-US" sz="1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3.1.4 流程编排配置 ⭐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3810000" cy="4953000"/>
          </a:xfrm>
          <a:prstGeom prst="roundRect">
            <a:avLst>
              <a:gd name="adj" fmla="val 4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952500" y="1651000"/>
            <a:ext cx="3429000" cy="2413000"/>
          </a:xfrm>
          <a:prstGeom prst="roundRect">
            <a:avLst>
              <a:gd name="adj" fmla="val 4210"/>
            </a:avLst>
          </a:prstGeom>
          <a:solidFill>
            <a:srgbClr val="F0F2F5">
              <a:alpha val="100000"/>
            </a:srgbClr>
          </a:solidFill>
          <a:ln w="12700" cap="flat" cmpd="sng">
            <a:solidFill>
              <a:srgbClr val="9B59B6">
                <a:alpha val="3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2476500"/>
            <a:ext cx="342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 流程编排可视化画布 ]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4191000"/>
            <a:ext cx="3429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▎界面核心组成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952500" y="4635500"/>
            <a:ext cx="1651000" cy="762000"/>
          </a:xfrm>
          <a:prstGeom prst="roundRect">
            <a:avLst>
              <a:gd name="adj" fmla="val 10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500" y="48006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460500" y="4699000"/>
            <a:ext cx="114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左侧面板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流程列表/组件库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2730500" y="4635500"/>
            <a:ext cx="1651000" cy="762000"/>
          </a:xfrm>
          <a:prstGeom prst="roundRect">
            <a:avLst>
              <a:gd name="adj" fmla="val 10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7500" y="48006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3238500" y="4699000"/>
            <a:ext cx="114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右侧面板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资源配置/详情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952500" y="5524500"/>
            <a:ext cx="1651000" cy="762000"/>
          </a:xfrm>
          <a:prstGeom prst="roundRect">
            <a:avLst>
              <a:gd name="adj" fmla="val 10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500" y="56896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460500" y="5588000"/>
            <a:ext cx="114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顶部工具栏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撤销/保存/运行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2730500" y="5524500"/>
            <a:ext cx="1651000" cy="762000"/>
          </a:xfrm>
          <a:prstGeom prst="roundRect">
            <a:avLst>
              <a:gd name="adj" fmla="val 10000"/>
            </a:avLst>
          </a:prstGeom>
          <a:solidFill>
            <a:srgbClr val="F8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7500" y="56896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3238500" y="5588000"/>
            <a:ext cx="1143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中央画布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逻辑编排核心区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4826000" y="1397000"/>
            <a:ext cx="6477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381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5080000" y="1587500"/>
            <a:ext cx="1651000" cy="1143000"/>
          </a:xfrm>
          <a:prstGeom prst="roundRect">
            <a:avLst>
              <a:gd name="adj" fmla="val 8888"/>
            </a:avLst>
          </a:prstGeom>
          <a:solidFill>
            <a:srgbClr val="F0F2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5080000" y="1968500"/>
            <a:ext cx="165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 添加步骤交互示意 ]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985000" y="15875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步骤添加与编排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985000" y="20320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通过“+”号新增节点，从组件库拖拽容器、动作等组件至画布，通过连接线建立上下游依赖关系，快速搭建业务逻辑骨架。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4826000" y="3175000"/>
            <a:ext cx="6477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381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5080000" y="3302000"/>
            <a:ext cx="5969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丰富的可用组件类型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5080000" y="3746500"/>
            <a:ext cx="2921000" cy="889000"/>
          </a:xfrm>
          <a:prstGeom prst="roundRect">
            <a:avLst>
              <a:gd name="adj" fmla="val 11428"/>
            </a:avLst>
          </a:prstGeom>
          <a:solidFill>
            <a:srgbClr val="F3E8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07000" y="3937000"/>
            <a:ext cx="406400" cy="4064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5715000" y="3810000"/>
            <a:ext cx="215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容器组件 (Container)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定义流程执行范围与上下文，如CommonAgent。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8128000" y="3746500"/>
            <a:ext cx="2921000" cy="889000"/>
          </a:xfrm>
          <a:prstGeom prst="roundRect">
            <a:avLst>
              <a:gd name="adj" fmla="val 11428"/>
            </a:avLst>
          </a:prstGeom>
          <a:solidFill>
            <a:srgbClr val="F3E8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55000" y="3937000"/>
            <a:ext cx="406400" cy="406400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8763000" y="3810000"/>
            <a:ext cx="2159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动作组件 (Action)</a:t>
            </a:r>
            <a:br>
              <a:rPr lang="en-US" sz="16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封装具体的业务操作逻辑，如API调用、数据处理。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4826000" y="5080000"/>
            <a:ext cx="6477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381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4" name="AutoShape 34"/>
          <p:cNvSpPr/>
          <p:nvPr/>
        </p:nvSpPr>
        <p:spPr>
          <a:xfrm>
            <a:off x="5080000" y="5207000"/>
            <a:ext cx="1651000" cy="1143000"/>
          </a:xfrm>
          <a:prstGeom prst="roundRect">
            <a:avLst>
              <a:gd name="adj" fmla="val 8888"/>
            </a:avLst>
          </a:prstGeom>
          <a:solidFill>
            <a:srgbClr val="F0F2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5" name="AutoShape 35"/>
          <p:cNvSpPr/>
          <p:nvPr/>
        </p:nvSpPr>
        <p:spPr>
          <a:xfrm>
            <a:off x="5080000" y="5588000"/>
            <a:ext cx="165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 参数配置面板 ]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6985000" y="52070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9B59B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灵活的参数绑定机制</a:t>
            </a:r>
            <a:endParaRPr lang="en-US" sz="1100"/>
          </a:p>
        </p:txBody>
      </p:sp>
      <p:sp>
        <p:nvSpPr>
          <p:cNvPr id="37" name="AutoShape 37"/>
          <p:cNvSpPr/>
          <p:nvPr/>
        </p:nvSpPr>
        <p:spPr>
          <a:xfrm>
            <a:off x="6985000" y="56515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支持</a:t>
            </a:r>
            <a:r>
              <a:rPr lang="en-US" sz="1100" b="1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直接赋值</a:t>
            </a: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、</a:t>
            </a:r>
            <a:r>
              <a:rPr lang="en-US" sz="1100" b="1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参数引用</a:t>
            </a: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(如${input.name})及</a:t>
            </a:r>
            <a:r>
              <a:rPr lang="en-US" sz="1100" b="1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复杂表达式</a:t>
            </a: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计算，实现节点间动态数据流转与逻辑判断。</a:t>
            </a:r>
            <a:endParaRPr lang="en-US" sz="1100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837874"/>
            <a:ext cx="3429000" cy="1988646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9829" y="1717951"/>
            <a:ext cx="1511342" cy="882099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07000" y="5389539"/>
            <a:ext cx="1437127" cy="833461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5715000" y="1905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 spc="400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CHAPTER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5715000" y="2413000"/>
            <a:ext cx="5080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0" b="1" i="0" u="none" strike="noStrike">
                <a:solidFill>
                  <a:srgbClr val="3498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715000" y="4191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 1 章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715000" y="4953000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快速入门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5715000" y="5842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 spc="300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QUICK START GUIDE</a:t>
            </a:r>
            <a:endParaRPr lang="en-US" sz="11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631374"/>
            <a:ext cx="9899121" cy="5740987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29" y="549551"/>
            <a:ext cx="9740391" cy="568500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360" y="500039"/>
            <a:ext cx="9914268" cy="5749772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3.2 工艺执行器管理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10668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1651000"/>
            <a:ext cx="1016000" cy="1016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2540000" y="1714500"/>
            <a:ext cx="762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工艺执行器总览列表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可视化展示所有已创建的执行器状态、关联流程与运行指标，支持快速检索与筛选。</a:t>
            </a:r>
            <a:endParaRPr lang="en-US" sz="13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762000" y="3302000"/>
            <a:ext cx="3302000" cy="2794000"/>
          </a:xfrm>
          <a:prstGeom prst="roundRect">
            <a:avLst>
              <a:gd name="adj" fmla="val 545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762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1016000" y="3556000"/>
            <a:ext cx="558800" cy="558800"/>
          </a:xfrm>
          <a:prstGeom prst="roundRect">
            <a:avLst>
              <a:gd name="adj" fmla="val 18181"/>
            </a:avLst>
          </a:prstGeom>
          <a:solidFill>
            <a:srgbClr val="9B59B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600" y="36576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778000" y="3619500"/>
            <a:ext cx="2032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新增执行器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15626">
            <a:off x="1016014" y="4311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CF0F1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1016000" y="4460112"/>
            <a:ext cx="2794000" cy="873888"/>
          </a:xfrm>
          <a:prstGeom prst="roundRect">
            <a:avLst>
              <a:gd name="adj" fmla="val 8719"/>
            </a:avLst>
          </a:prstGeom>
          <a:solidFill>
            <a:srgbClr val="F2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016000" y="5461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配置核心要素：自定义名称、功能描述备注、全局启用/禁用状态。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445000" y="3302000"/>
            <a:ext cx="3302000" cy="2794000"/>
          </a:xfrm>
          <a:prstGeom prst="roundRect">
            <a:avLst>
              <a:gd name="adj" fmla="val 545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762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4699000" y="3556000"/>
            <a:ext cx="558800" cy="558800"/>
          </a:xfrm>
          <a:prstGeom prst="roundRect">
            <a:avLst>
              <a:gd name="adj" fmla="val 18181"/>
            </a:avLst>
          </a:prstGeom>
          <a:solidFill>
            <a:srgbClr val="9B59B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00600" y="3657600"/>
            <a:ext cx="355600" cy="355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5461000" y="3619500"/>
            <a:ext cx="2032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核心功能配置</a:t>
            </a:r>
            <a:endParaRPr lang="en-US" sz="1100"/>
          </a:p>
        </p:txBody>
      </p:sp>
      <p:cxnSp>
        <p:nvCxnSpPr>
          <p:cNvPr id="18" name="Connector 18"/>
          <p:cNvCxnSpPr/>
          <p:nvPr/>
        </p:nvCxnSpPr>
        <p:spPr>
          <a:xfrm rot="-15626">
            <a:off x="4699014" y="4311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CF0F1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AutoShape 19"/>
          <p:cNvSpPr/>
          <p:nvPr/>
        </p:nvSpPr>
        <p:spPr>
          <a:xfrm>
            <a:off x="4699000" y="4572000"/>
            <a:ext cx="2794000" cy="457200"/>
          </a:xfrm>
          <a:prstGeom prst="roundRect">
            <a:avLst>
              <a:gd name="adj" fmla="val 11111"/>
            </a:avLst>
          </a:prstGeom>
          <a:solidFill>
            <a:srgbClr val="F7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4826000" y="4572000"/>
            <a:ext cx="254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📋 执行器列表状态监控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4699000" y="5143500"/>
            <a:ext cx="2794000" cy="457200"/>
          </a:xfrm>
          <a:prstGeom prst="roundRect">
            <a:avLst>
              <a:gd name="adj" fmla="val 11111"/>
            </a:avLst>
          </a:prstGeom>
          <a:solidFill>
            <a:srgbClr val="F7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4826000" y="5143500"/>
            <a:ext cx="254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⚙️ 执行器运行参数设定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4699000" y="5715000"/>
            <a:ext cx="2794000" cy="457200"/>
          </a:xfrm>
          <a:prstGeom prst="roundRect">
            <a:avLst>
              <a:gd name="adj" fmla="val 11111"/>
            </a:avLst>
          </a:prstGeom>
          <a:solidFill>
            <a:srgbClr val="F7F9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4" name="AutoShape 24"/>
          <p:cNvSpPr/>
          <p:nvPr/>
        </p:nvSpPr>
        <p:spPr>
          <a:xfrm>
            <a:off x="4826000" y="5715000"/>
            <a:ext cx="254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🔄 执行器版本迭代管理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8128000" y="3302000"/>
            <a:ext cx="3302000" cy="2794000"/>
          </a:xfrm>
          <a:prstGeom prst="roundRect">
            <a:avLst>
              <a:gd name="adj" fmla="val 5454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762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8382000" y="3556000"/>
            <a:ext cx="558800" cy="558800"/>
          </a:xfrm>
          <a:prstGeom prst="roundRect">
            <a:avLst>
              <a:gd name="adj" fmla="val 18181"/>
            </a:avLst>
          </a:prstGeom>
          <a:solidFill>
            <a:srgbClr val="9B59B6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83600" y="3657600"/>
            <a:ext cx="355600" cy="3556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9144000" y="3619500"/>
            <a:ext cx="2032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关联流程配置</a:t>
            </a:r>
            <a:endParaRPr lang="en-US" sz="1100"/>
          </a:p>
        </p:txBody>
      </p:sp>
      <p:cxnSp>
        <p:nvCxnSpPr>
          <p:cNvPr id="29" name="Connector 29"/>
          <p:cNvCxnSpPr/>
          <p:nvPr/>
        </p:nvCxnSpPr>
        <p:spPr>
          <a:xfrm rot="-15626">
            <a:off x="8382014" y="4311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CF0F1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AutoShape 30"/>
          <p:cNvSpPr/>
          <p:nvPr/>
        </p:nvSpPr>
        <p:spPr>
          <a:xfrm>
            <a:off x="8382000" y="4572000"/>
            <a:ext cx="2794000" cy="762000"/>
          </a:xfrm>
          <a:prstGeom prst="roundRect">
            <a:avLst>
              <a:gd name="adj" fmla="val 10000"/>
            </a:avLst>
          </a:prstGeom>
          <a:solidFill>
            <a:srgbClr val="F2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31"/>
          <p:cNvSpPr/>
          <p:nvPr/>
        </p:nvSpPr>
        <p:spPr>
          <a:xfrm>
            <a:off x="8382000" y="4572000"/>
            <a:ext cx="2794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</a:p>
        </p:txBody>
      </p:sp>
      <p:sp>
        <p:nvSpPr>
          <p:cNvPr id="32" name="AutoShape 32"/>
          <p:cNvSpPr/>
          <p:nvPr/>
        </p:nvSpPr>
        <p:spPr>
          <a:xfrm>
            <a:off x="8382000" y="5588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支持一个执行器关联多条标准工艺流，实现复杂的生产逻辑编排。</a:t>
            </a:r>
            <a:endParaRPr lang="en-US" sz="1100"/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8588" y="4460112"/>
            <a:ext cx="2008823" cy="858777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8806" y="4526565"/>
            <a:ext cx="1780388" cy="852869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0" y="699911"/>
            <a:ext cx="11910300" cy="5091681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21" y="593205"/>
            <a:ext cx="11357622" cy="5440706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5080000" y="1651000"/>
            <a:ext cx="5080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5207000" y="3429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BDC3C7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CHAPTER FOUR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207000" y="4064000"/>
            <a:ext cx="5715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资源监控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207000" y="5080000"/>
            <a:ext cx="571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RESOURCE MONITORING</a:t>
            </a:r>
            <a:endParaRPr lang="en-US" sz="11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第4章 资源监控 - 学习目标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5207000" cy="4826000"/>
          </a:xfrm>
          <a:prstGeom prst="roundRect">
            <a:avLst>
              <a:gd name="adj" fmla="val 421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651000"/>
            <a:ext cx="4699000" cy="812800"/>
          </a:xfrm>
          <a:prstGeom prst="roundRect">
            <a:avLst>
              <a:gd name="adj" fmla="val 18750"/>
            </a:avLst>
          </a:prstGeom>
          <a:solidFill>
            <a:srgbClr val="16A085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500" y="1803400"/>
            <a:ext cx="508000" cy="508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905000" y="1778000"/>
            <a:ext cx="3556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本章学习内容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6670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5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28194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778000" y="2667000"/>
            <a:ext cx="3810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资源监控概述与核心界面布局详解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34798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5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3632200"/>
            <a:ext cx="355600" cy="355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778000" y="3479800"/>
            <a:ext cx="3810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事件监控 - 实时查看资源事件触发统计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42926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5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4445000"/>
            <a:ext cx="355600" cy="3556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778000" y="4292600"/>
            <a:ext cx="3810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操作管理 - 资源操作的查看、调用与回滚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016000" y="51054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5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5257800"/>
            <a:ext cx="355600" cy="3556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778000" y="5105400"/>
            <a:ext cx="3810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XML配置 - 核心配置文件的可视化查看与编辑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223000" y="1397000"/>
            <a:ext cx="5207000" cy="4826000"/>
          </a:xfrm>
          <a:prstGeom prst="roundRect">
            <a:avLst>
              <a:gd name="adj" fmla="val 421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477000" y="1651000"/>
            <a:ext cx="4699000" cy="812800"/>
          </a:xfrm>
          <a:prstGeom prst="roundRect">
            <a:avLst>
              <a:gd name="adj" fmla="val 18750"/>
            </a:avLst>
          </a:prstGeom>
          <a:solidFill>
            <a:srgbClr val="16A085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7500" y="1803400"/>
            <a:ext cx="508000" cy="5080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366000" y="1778000"/>
            <a:ext cx="3556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核心学习目标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477000" y="26670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5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2819400"/>
            <a:ext cx="355600" cy="3556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7239000" y="2667000"/>
            <a:ext cx="3810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深度理解资源监控的核心概念与业务作用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6477000" y="34798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5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3632200"/>
            <a:ext cx="355600" cy="3556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7239000" y="3479800"/>
            <a:ext cx="3810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熟练掌握事件监控工具的使用与数据解读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6477000" y="42926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5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4445000"/>
            <a:ext cx="355600" cy="355600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7239000" y="4292600"/>
            <a:ext cx="3810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学会调用资源操作接口进行功能调试与验证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6477000" y="5105400"/>
            <a:ext cx="4699000" cy="660400"/>
          </a:xfrm>
          <a:prstGeom prst="roundRect">
            <a:avLst>
              <a:gd name="adj" fmla="val 15384"/>
            </a:avLst>
          </a:prstGeom>
          <a:solidFill>
            <a:srgbClr val="F5F7F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5257800"/>
            <a:ext cx="355600" cy="355600"/>
          </a:xfrm>
          <a:prstGeom prst="rect">
            <a:avLst/>
          </a:prstGeom>
        </p:spPr>
      </p:pic>
      <p:sp>
        <p:nvSpPr>
          <p:cNvPr id="35" name="AutoShape 35"/>
          <p:cNvSpPr/>
          <p:nvPr/>
        </p:nvSpPr>
        <p:spPr>
          <a:xfrm>
            <a:off x="7239000" y="5105400"/>
            <a:ext cx="3810000" cy="660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具备独立新增资源及配置管理的实操能力</a:t>
            </a:r>
            <a:endParaRPr lang="en-US" sz="11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4. 资源监控功能详解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290294" y="1397000"/>
            <a:ext cx="4789706" cy="4826000"/>
          </a:xfrm>
          <a:prstGeom prst="roundRect">
            <a:avLst>
              <a:gd name="adj" fmla="val 4242"/>
            </a:avLst>
          </a:prstGeom>
          <a:solidFill>
            <a:srgbClr val="ECF0F1">
              <a:alpha val="100000"/>
            </a:srgbClr>
          </a:solidFill>
          <a:ln w="25400" cap="flat" cmpd="sng">
            <a:solidFill>
              <a:srgbClr val="BDC3C7">
                <a:alpha val="100000"/>
              </a:srgbClr>
            </a:solidFill>
            <a:prstDash val="solid"/>
            <a:round/>
          </a:ln>
          <a:effectLst>
            <a:outerShdw blurRad="190500" dist="635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3429000"/>
            <a:ext cx="431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 图片留白：资源监控主界面 ]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334000" y="1397000"/>
            <a:ext cx="6096000" cy="2159000"/>
          </a:xfrm>
          <a:prstGeom prst="roundRect">
            <a:avLst>
              <a:gd name="adj" fmla="val 705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5588000" y="15875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▎界面布局设计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5588000" y="2159000"/>
            <a:ext cx="1651000" cy="1016000"/>
          </a:xfrm>
          <a:prstGeom prst="roundRect">
            <a:avLst>
              <a:gd name="adj" fmla="val 10000"/>
            </a:avLst>
          </a:prstGeom>
          <a:solidFill>
            <a:srgbClr val="E8F7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0" y="22860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223000" y="2286000"/>
            <a:ext cx="101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资源列表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已配置资源概览</a:t>
            </a:r>
            <a:endParaRPr lang="en-US" sz="10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7429500" y="2159000"/>
            <a:ext cx="1651000" cy="1016000"/>
          </a:xfrm>
          <a:prstGeom prst="roundRect">
            <a:avLst>
              <a:gd name="adj" fmla="val 10000"/>
            </a:avLst>
          </a:prstGeom>
          <a:solidFill>
            <a:srgbClr val="E8F7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6500" y="2286000"/>
            <a:ext cx="355600" cy="355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064500" y="2286000"/>
            <a:ext cx="101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功能标签页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事件/操作/XML</a:t>
            </a:r>
            <a:endParaRPr lang="en-US" sz="10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9271000" y="2159000"/>
            <a:ext cx="1651000" cy="1016000"/>
          </a:xfrm>
          <a:prstGeom prst="roundRect">
            <a:avLst>
              <a:gd name="adj" fmla="val 10000"/>
            </a:avLst>
          </a:prstGeom>
          <a:solidFill>
            <a:srgbClr val="E8F7F4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98000" y="2286000"/>
            <a:ext cx="355600" cy="3556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9906000" y="2286000"/>
            <a:ext cx="101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实时日志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系统动态追踪</a:t>
            </a:r>
            <a:endParaRPr lang="en-US" sz="10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5334000" y="3683000"/>
            <a:ext cx="6096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5588000" y="38735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▎核心功能特性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5588000" y="4445000"/>
            <a:ext cx="2667000" cy="762000"/>
          </a:xfrm>
          <a:prstGeom prst="roundRect">
            <a:avLst>
              <a:gd name="adj" fmla="val 13333"/>
            </a:avLst>
          </a:prstGeom>
          <a:solidFill>
            <a:srgbClr val="F7F9FA">
              <a:alpha val="100000"/>
            </a:srgbClr>
          </a:solidFill>
          <a:ln w="12700" cap="flat" cmpd="sng">
            <a:solidFill>
              <a:srgbClr val="16A085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15000" y="4597400"/>
            <a:ext cx="355600" cy="3556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223000" y="4572000"/>
            <a:ext cx="190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事件监控：</a:t>
            </a: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统计资源事件触发频率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8382000" y="4445000"/>
            <a:ext cx="2667000" cy="762000"/>
          </a:xfrm>
          <a:prstGeom prst="roundRect">
            <a:avLst>
              <a:gd name="adj" fmla="val 13333"/>
            </a:avLst>
          </a:prstGeom>
          <a:solidFill>
            <a:srgbClr val="F7F9FA">
              <a:alpha val="100000"/>
            </a:srgbClr>
          </a:solidFill>
          <a:ln w="12700" cap="flat" cmpd="sng">
            <a:solidFill>
              <a:srgbClr val="16A085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9000" y="4597400"/>
            <a:ext cx="355600" cy="3556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9017000" y="4572000"/>
            <a:ext cx="190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操作管理：</a:t>
            </a: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调试调用资源操作接口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5588000" y="5334000"/>
            <a:ext cx="2667000" cy="762000"/>
          </a:xfrm>
          <a:prstGeom prst="roundRect">
            <a:avLst>
              <a:gd name="adj" fmla="val 13333"/>
            </a:avLst>
          </a:prstGeom>
          <a:solidFill>
            <a:srgbClr val="F7F9FA">
              <a:alpha val="100000"/>
            </a:srgbClr>
          </a:solidFill>
          <a:ln w="12700" cap="flat" cmpd="sng">
            <a:solidFill>
              <a:srgbClr val="16A085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15000" y="5486400"/>
            <a:ext cx="355600" cy="3556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6223000" y="5461000"/>
            <a:ext cx="190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XML配置：</a:t>
            </a: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可视化编辑底层配置代码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8382000" y="5334000"/>
            <a:ext cx="2667000" cy="762000"/>
          </a:xfrm>
          <a:prstGeom prst="roundRect">
            <a:avLst>
              <a:gd name="adj" fmla="val 13333"/>
            </a:avLst>
          </a:prstGeom>
          <a:solidFill>
            <a:srgbClr val="F7F9FA">
              <a:alpha val="100000"/>
            </a:srgbClr>
          </a:solidFill>
          <a:ln w="12700" cap="flat" cmpd="sng">
            <a:solidFill>
              <a:srgbClr val="16A085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09000" y="5486400"/>
            <a:ext cx="355600" cy="355600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>
            <a:off x="9017000" y="5461000"/>
            <a:ext cx="190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新增资源：</a:t>
            </a: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快速添加数据库/消息服务</a:t>
            </a:r>
            <a:endParaRPr lang="en-US" sz="1100"/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0294" y="2578100"/>
            <a:ext cx="4789706" cy="2311400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61" y="729545"/>
            <a:ext cx="11187678" cy="5398911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第1章 快速入门 - 学习目标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524000"/>
            <a:ext cx="5207000" cy="4699000"/>
          </a:xfrm>
          <a:prstGeom prst="roundRect">
            <a:avLst>
              <a:gd name="adj" fmla="val 4324"/>
            </a:avLst>
          </a:prstGeom>
          <a:solidFill>
            <a:srgbClr val="FFFFFF">
              <a:alpha val="96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34495E">
                <a:alpha val="12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9500" y="18415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905000" y="1905000"/>
            <a:ext cx="355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核心学习内容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79500" y="2667000"/>
            <a:ext cx="4572000" cy="25400"/>
          </a:xfrm>
          <a:prstGeom prst="roundRect">
            <a:avLst>
              <a:gd name="adj" fmla="val 0"/>
            </a:avLst>
          </a:prstGeom>
          <a:solidFill>
            <a:srgbClr val="3498DB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1079500" y="2984500"/>
            <a:ext cx="4572000" cy="762000"/>
          </a:xfrm>
          <a:prstGeom prst="roundRect">
            <a:avLst>
              <a:gd name="adj" fmla="val 16666"/>
            </a:avLst>
          </a:prstGeom>
          <a:solidFill>
            <a:srgbClr val="3498DB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3500" y="3175000"/>
            <a:ext cx="381000" cy="381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905000" y="3149600"/>
            <a:ext cx="3556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掌握 FactoryWindow 系统的标准登录操作流程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79500" y="3937000"/>
            <a:ext cx="4572000" cy="762000"/>
          </a:xfrm>
          <a:prstGeom prst="roundRect">
            <a:avLst>
              <a:gd name="adj" fmla="val 16666"/>
            </a:avLst>
          </a:prstGeom>
          <a:solidFill>
            <a:srgbClr val="3498DB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3500" y="4127500"/>
            <a:ext cx="381000" cy="381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905000" y="4102100"/>
            <a:ext cx="3556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熟悉系统主界面布局、导航栏与核心功能模块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79500" y="4889500"/>
            <a:ext cx="4572000" cy="762000"/>
          </a:xfrm>
          <a:prstGeom prst="roundRect">
            <a:avLst>
              <a:gd name="adj" fmla="val 16666"/>
            </a:avLst>
          </a:prstGeom>
          <a:solidFill>
            <a:srgbClr val="3498DB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3500" y="5080000"/>
            <a:ext cx="381000" cy="381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905000" y="5054600"/>
            <a:ext cx="3556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实战演练：创建第一个虚拟设备并配置基础参数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223000" y="1524000"/>
            <a:ext cx="5207000" cy="4699000"/>
          </a:xfrm>
          <a:prstGeom prst="roundRect">
            <a:avLst>
              <a:gd name="adj" fmla="val 4324"/>
            </a:avLst>
          </a:prstGeom>
          <a:solidFill>
            <a:srgbClr val="FFFFFF">
              <a:alpha val="96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2700000" algn="tl" rotWithShape="0">
              <a:srgbClr val="34495E">
                <a:alpha val="12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0500" y="1841500"/>
            <a:ext cx="609600" cy="6096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7366000" y="1905000"/>
            <a:ext cx="355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本章学习目标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540500" y="2667000"/>
            <a:ext cx="4572000" cy="25400"/>
          </a:xfrm>
          <a:prstGeom prst="roundRect">
            <a:avLst>
              <a:gd name="adj" fmla="val 0"/>
            </a:avLst>
          </a:prstGeom>
          <a:solidFill>
            <a:srgbClr val="3498DB">
              <a:alpha val="2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6540500" y="2984500"/>
            <a:ext cx="4572000" cy="762000"/>
          </a:xfrm>
          <a:prstGeom prst="roundRect">
            <a:avLst>
              <a:gd name="adj" fmla="val 16666"/>
            </a:avLst>
          </a:prstGeom>
          <a:solidFill>
            <a:srgbClr val="2ECC71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4500" y="3175000"/>
            <a:ext cx="381000" cy="3810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366000" y="3149600"/>
            <a:ext cx="3556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效率提升：15分钟内快速上手并熟悉系统环境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6540500" y="3937000"/>
            <a:ext cx="4572000" cy="762000"/>
          </a:xfrm>
          <a:prstGeom prst="roundRect">
            <a:avLst>
              <a:gd name="adj" fmla="val 16666"/>
            </a:avLst>
          </a:prstGeom>
          <a:solidFill>
            <a:srgbClr val="2ECC71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4500" y="4127500"/>
            <a:ext cx="381000" cy="3810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7366000" y="4102100"/>
            <a:ext cx="3556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基础能力：彻底掌握系统的核心操作逻辑与流程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6540500" y="4889500"/>
            <a:ext cx="4572000" cy="762000"/>
          </a:xfrm>
          <a:prstGeom prst="roundRect">
            <a:avLst>
              <a:gd name="adj" fmla="val 16666"/>
            </a:avLst>
          </a:prstGeom>
          <a:solidFill>
            <a:srgbClr val="2ECC71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4500" y="5080000"/>
            <a:ext cx="381000" cy="3810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7366000" y="5054600"/>
            <a:ext cx="3556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独立作业：能够脱离指导，独立完成简单的设备配置</a:t>
            </a:r>
            <a:endParaRPr lang="en-US" sz="11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6096000" y="2032000"/>
            <a:ext cx="5080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9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096000" y="3683000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日志和权限管理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96000" y="4699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>
                    <a:alpha val="8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LOG &amp; PERMISSION MANAGEMENT</a:t>
            </a:r>
            <a:endParaRPr lang="en-US" sz="1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第5章 日志和权限管理 - 学习目标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5207000" cy="4826000"/>
          </a:xfrm>
          <a:prstGeom prst="roundRect">
            <a:avLst>
              <a:gd name="adj" fmla="val 421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5400000" algn="tl" rotWithShape="0">
              <a:srgbClr val="34495E">
                <a:alpha val="12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145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651000" y="17018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核心学习内容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2413000"/>
            <a:ext cx="4699000" cy="1079500"/>
          </a:xfrm>
          <a:prstGeom prst="roundRect">
            <a:avLst>
              <a:gd name="adj" fmla="val 11764"/>
            </a:avLst>
          </a:prstGeom>
          <a:solidFill>
            <a:srgbClr val="F0F4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00" y="27305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905000" y="26035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日志查询与导出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905000" y="30226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掌握系统运行日志的实时查询方法，以及日志文件的导出与归档操作。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3683000"/>
            <a:ext cx="4699000" cy="1079500"/>
          </a:xfrm>
          <a:prstGeom prst="roundRect">
            <a:avLst>
              <a:gd name="adj" fmla="val 11764"/>
            </a:avLst>
          </a:prstGeom>
          <a:solidFill>
            <a:srgbClr val="F0F4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4000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905000" y="38735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用户全生命周期管理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905000" y="42926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学习用户账号的创建、信息编辑、状态变更，以及基于业务需求的权限分配。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016000" y="4953000"/>
            <a:ext cx="4699000" cy="1079500"/>
          </a:xfrm>
          <a:prstGeom prst="roundRect">
            <a:avLst>
              <a:gd name="adj" fmla="val 11764"/>
            </a:avLst>
          </a:prstGeom>
          <a:solidFill>
            <a:srgbClr val="F0F4F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000" y="5270500"/>
            <a:ext cx="406400" cy="4064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905000" y="5143500"/>
            <a:ext cx="3683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角色与权限架构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905000" y="55626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理解角色的抽象概念，学习角色的创建、权限集配置，以及批量用户的角色分配。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223000" y="1397000"/>
            <a:ext cx="5207000" cy="4826000"/>
          </a:xfrm>
          <a:prstGeom prst="roundRect">
            <a:avLst>
              <a:gd name="adj" fmla="val 421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76200" dir="5400000" algn="tl" rotWithShape="0">
              <a:srgbClr val="34495E">
                <a:alpha val="12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7000" y="1714500"/>
            <a:ext cx="457200" cy="4572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7112000" y="17018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本章达成目标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6477000" y="2413000"/>
            <a:ext cx="4699000" cy="762000"/>
          </a:xfrm>
          <a:prstGeom prst="roundRect">
            <a:avLst>
              <a:gd name="adj" fmla="val 16666"/>
            </a:avLst>
          </a:prstGeom>
          <a:solidFill>
            <a:srgbClr val="EBF9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67500" y="2641600"/>
            <a:ext cx="304800" cy="3048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7112000" y="2578100"/>
            <a:ext cx="3937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熟练掌握日志查询的过滤条件与高级搜索技巧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477000" y="3302000"/>
            <a:ext cx="4699000" cy="762000"/>
          </a:xfrm>
          <a:prstGeom prst="roundRect">
            <a:avLst>
              <a:gd name="adj" fmla="val 16666"/>
            </a:avLst>
          </a:prstGeom>
          <a:solidFill>
            <a:srgbClr val="EBF9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67500" y="3530600"/>
            <a:ext cx="304800" cy="3048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7112000" y="3467100"/>
            <a:ext cx="3937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深入理解“用户”与“角色”在权限系统中的逻辑关系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477000" y="4191000"/>
            <a:ext cx="4699000" cy="762000"/>
          </a:xfrm>
          <a:prstGeom prst="roundRect">
            <a:avLst>
              <a:gd name="adj" fmla="val 16666"/>
            </a:avLst>
          </a:prstGeom>
          <a:solidFill>
            <a:srgbClr val="EBF9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67500" y="4419600"/>
            <a:ext cx="304800" cy="304800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>
            <a:off x="7112000" y="4356100"/>
            <a:ext cx="3937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具备独立完成用户账号创建、编辑及状态管理的能力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6477000" y="5080000"/>
            <a:ext cx="4699000" cy="762000"/>
          </a:xfrm>
          <a:prstGeom prst="roundRect">
            <a:avLst>
              <a:gd name="adj" fmla="val 16666"/>
            </a:avLst>
          </a:prstGeom>
          <a:solidFill>
            <a:srgbClr val="EBF9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67500" y="5308600"/>
            <a:ext cx="304800" cy="304800"/>
          </a:xfrm>
          <a:prstGeom prst="rect">
            <a:avLst/>
          </a:prstGeom>
        </p:spPr>
      </p:pic>
      <p:sp>
        <p:nvSpPr>
          <p:cNvPr id="33" name="AutoShape 33"/>
          <p:cNvSpPr/>
          <p:nvPr/>
        </p:nvSpPr>
        <p:spPr>
          <a:xfrm>
            <a:off x="7112000" y="5245100"/>
            <a:ext cx="3937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能够根据业务场景配置合理的角色权限，遵循最小权限原则</a:t>
            </a:r>
            <a:endParaRPr lang="en-US" sz="11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5.1 日志查询 ⭐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225238" y="1397000"/>
            <a:ext cx="4346762" cy="4826000"/>
          </a:xfrm>
          <a:prstGeom prst="roundRect">
            <a:avLst>
              <a:gd name="adj" fmla="val 3506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508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352238" y="1778000"/>
            <a:ext cx="4044199" cy="4064000"/>
          </a:xfrm>
          <a:prstGeom prst="roundRect">
            <a:avLst>
              <a:gd name="adj" fmla="val 2512"/>
            </a:avLst>
          </a:prstGeom>
          <a:solidFill>
            <a:srgbClr val="ECF0F1">
              <a:alpha val="100000"/>
            </a:srgbClr>
          </a:solidFill>
          <a:ln w="12700" cap="flat" cmpd="sng">
            <a:solidFill>
              <a:srgbClr val="BDC3C7">
                <a:alpha val="10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1143000" y="3556000"/>
            <a:ext cx="304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 日志查询主界面预览 ]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826000" y="1397000"/>
            <a:ext cx="6604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381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5080000" y="1651000"/>
            <a:ext cx="1651000" cy="889000"/>
          </a:xfrm>
          <a:prstGeom prst="roundRect">
            <a:avLst>
              <a:gd name="adj" fmla="val 11428"/>
            </a:avLst>
          </a:prstGeom>
          <a:solidFill>
            <a:srgbClr val="E0E6E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51500" y="1841500"/>
            <a:ext cx="508000" cy="508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85000" y="15875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多维日志筛选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985000" y="2032000"/>
            <a:ext cx="419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A646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支持按资源实例、关键词模糊搜索及分页深度查询，快速定位目标日志片段。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826000" y="3048000"/>
            <a:ext cx="6604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381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5080000" y="3302000"/>
            <a:ext cx="1397000" cy="1143000"/>
          </a:xfrm>
          <a:prstGeom prst="roundRect">
            <a:avLst>
              <a:gd name="adj" fmla="val 8888"/>
            </a:avLst>
          </a:prstGeom>
          <a:solidFill>
            <a:srgbClr val="F0F2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7000" y="34290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5588000" y="3429000"/>
            <a:ext cx="76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DEBUG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5207000" y="3937000"/>
            <a:ext cx="114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开发调试信息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604000" y="3302000"/>
            <a:ext cx="1397000" cy="1143000"/>
          </a:xfrm>
          <a:prstGeom prst="roundRect">
            <a:avLst>
              <a:gd name="adj" fmla="val 8888"/>
            </a:avLst>
          </a:prstGeom>
          <a:solidFill>
            <a:srgbClr val="E3F2F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1000" y="34290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7112000" y="3429000"/>
            <a:ext cx="76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INFO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731000" y="3937000"/>
            <a:ext cx="114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系统运行状态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128000" y="3302000"/>
            <a:ext cx="1397000" cy="1143000"/>
          </a:xfrm>
          <a:prstGeom prst="roundRect">
            <a:avLst>
              <a:gd name="adj" fmla="val 8888"/>
            </a:avLst>
          </a:prstGeom>
          <a:solidFill>
            <a:srgbClr val="FFF8E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5000" y="3429000"/>
            <a:ext cx="304800" cy="3048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8636000" y="3429000"/>
            <a:ext cx="76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WARN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8255000" y="3937000"/>
            <a:ext cx="114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潜在异常风险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9652000" y="3302000"/>
            <a:ext cx="1397000" cy="1143000"/>
          </a:xfrm>
          <a:prstGeom prst="roundRect">
            <a:avLst>
              <a:gd name="adj" fmla="val 8888"/>
            </a:avLst>
          </a:prstGeom>
          <a:solidFill>
            <a:srgbClr val="FFEBEE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79000" y="3429000"/>
            <a:ext cx="304800" cy="3048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10160000" y="3429000"/>
            <a:ext cx="76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ERROR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9779000" y="3937000"/>
            <a:ext cx="114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严重故障报错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4826000" y="4953000"/>
            <a:ext cx="6604000" cy="1270000"/>
          </a:xfrm>
          <a:prstGeom prst="roundRect">
            <a:avLst>
              <a:gd name="adj" fmla="val 12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381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5080000" y="5207000"/>
            <a:ext cx="1651000" cy="762000"/>
          </a:xfrm>
          <a:prstGeom prst="roundRect">
            <a:avLst>
              <a:gd name="adj" fmla="val 13333"/>
            </a:avLst>
          </a:prstGeom>
          <a:solidFill>
            <a:srgbClr val="E0E6ED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51500" y="5397500"/>
            <a:ext cx="508000" cy="381000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6985000" y="51435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结构化日志列表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6985000" y="5588000"/>
            <a:ext cx="4191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A646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包含实例名称、日志级别、时间戳、详细内容及快速操作入口，数据结构化展示。</a:t>
            </a:r>
            <a:endParaRPr lang="en-US" sz="110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238" y="2619415"/>
            <a:ext cx="4044199" cy="2333585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图片 5" descr="02_log_list_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4635"/>
            <a:ext cx="10702290" cy="61912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5.2-5.3 用户和角色管理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5207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952500" y="1460500"/>
            <a:ext cx="1651000" cy="1397000"/>
          </a:xfrm>
          <a:prstGeom prst="roundRect">
            <a:avLst>
              <a:gd name="adj" fmla="val 7272"/>
            </a:avLst>
          </a:prstGeom>
          <a:solidFill>
            <a:srgbClr val="ECF0F1">
              <a:alpha val="100000"/>
            </a:srgbClr>
          </a:solidFill>
          <a:ln w="12700" cap="flat" cmpd="sng">
            <a:solidFill>
              <a:srgbClr val="BDC3C7">
                <a:alpha val="10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52500" y="1905000"/>
            <a:ext cx="165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用户列表界面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794000" y="15875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用户核心视图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2794000" y="20320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集中展示系统内所有用户账号信息，支持按部门、状态等多维度筛选与快速检索。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223000" y="1270000"/>
            <a:ext cx="5207000" cy="1778000"/>
          </a:xfrm>
          <a:prstGeom prst="roundRect">
            <a:avLst>
              <a:gd name="adj" fmla="val 857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413500" y="1460500"/>
            <a:ext cx="1651000" cy="1397000"/>
          </a:xfrm>
          <a:prstGeom prst="roundRect">
            <a:avLst>
              <a:gd name="adj" fmla="val 7272"/>
            </a:avLst>
          </a:prstGeom>
          <a:solidFill>
            <a:srgbClr val="ECF0F1">
              <a:alpha val="100000"/>
            </a:srgbClr>
          </a:solidFill>
          <a:ln w="12700" cap="flat" cmpd="sng">
            <a:solidFill>
              <a:srgbClr val="BDC3C7">
                <a:alpha val="10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6413500" y="1905000"/>
            <a:ext cx="165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角色列表界面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255000" y="1587500"/>
            <a:ext cx="292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角色权限映射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255000" y="2032000"/>
            <a:ext cx="292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可视化展示角色与权限的关联关系，清晰界定不同角色的系统操作边界，便于管理。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62000" y="3302000"/>
            <a:ext cx="5207000" cy="2667000"/>
          </a:xfrm>
          <a:prstGeom prst="roundRect">
            <a:avLst>
              <a:gd name="adj" fmla="val 571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016000" y="3492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用户全生命周期操作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1016000" y="40005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F0F8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500" y="4140200"/>
            <a:ext cx="355600" cy="355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1714500" y="4064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账号创建：</a:t>
            </a: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录入基础信息，初始化密码，为新员工分配首个职能角色。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1016000" y="47625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FDF8E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4902200"/>
            <a:ext cx="355600" cy="3556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1714500" y="4826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信息维护：</a:t>
            </a: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支持修改个人信息、重置登录密码，以及根据岗位变动重新分配角色。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1016000" y="5524500"/>
            <a:ext cx="4699000" cy="635000"/>
          </a:xfrm>
          <a:prstGeom prst="roundRect">
            <a:avLst>
              <a:gd name="adj" fmla="val 16000"/>
            </a:avLst>
          </a:prstGeom>
          <a:solidFill>
            <a:srgbClr val="FDF2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6500" y="5664200"/>
            <a:ext cx="355600" cy="3556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1714500" y="55880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3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账号注销：</a:t>
            </a: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离职人员账号清理，支持物理删除或逻辑冻结，确保资产安全。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223000" y="3302000"/>
            <a:ext cx="5207000" cy="2667000"/>
          </a:xfrm>
          <a:prstGeom prst="roundRect">
            <a:avLst>
              <a:gd name="adj" fmla="val 571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6" name="AutoShape 26"/>
          <p:cNvSpPr/>
          <p:nvPr/>
        </p:nvSpPr>
        <p:spPr>
          <a:xfrm>
            <a:off x="6477000" y="34925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RBAC 角色权限管理体系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6477000" y="4000500"/>
            <a:ext cx="4699000" cy="825500"/>
          </a:xfrm>
          <a:prstGeom prst="roundRect">
            <a:avLst>
              <a:gd name="adj" fmla="val 12307"/>
            </a:avLst>
          </a:prstGeom>
          <a:solidFill>
            <a:srgbClr val="F0F9E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8" name="AutoShape 28"/>
          <p:cNvSpPr/>
          <p:nvPr/>
        </p:nvSpPr>
        <p:spPr>
          <a:xfrm>
            <a:off x="6604000" y="4127500"/>
            <a:ext cx="1143000" cy="571500"/>
          </a:xfrm>
          <a:prstGeom prst="roundRect">
            <a:avLst>
              <a:gd name="adj" fmla="val 26666"/>
            </a:avLst>
          </a:prstGeom>
          <a:solidFill>
            <a:srgbClr val="2ECC7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6604000" y="4241800"/>
            <a:ext cx="1143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创建角色</a:t>
            </a:r>
            <a:endParaRPr lang="en-US" sz="1100"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0500" y="4229100"/>
            <a:ext cx="254000" cy="254000"/>
          </a:xfrm>
          <a:prstGeom prst="rect">
            <a:avLst/>
          </a:prstGeom>
        </p:spPr>
      </p:pic>
      <p:sp>
        <p:nvSpPr>
          <p:cNvPr id="31" name="AutoShape 31"/>
          <p:cNvSpPr/>
          <p:nvPr/>
        </p:nvSpPr>
        <p:spPr>
          <a:xfrm>
            <a:off x="8128000" y="4127500"/>
            <a:ext cx="1143000" cy="571500"/>
          </a:xfrm>
          <a:prstGeom prst="roundRect">
            <a:avLst>
              <a:gd name="adj" fmla="val 26666"/>
            </a:avLst>
          </a:prstGeom>
          <a:solidFill>
            <a:srgbClr val="3498D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2" name="AutoShape 32"/>
          <p:cNvSpPr/>
          <p:nvPr/>
        </p:nvSpPr>
        <p:spPr>
          <a:xfrm>
            <a:off x="8128000" y="4241800"/>
            <a:ext cx="1143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配置权限</a:t>
            </a:r>
            <a:endParaRPr lang="en-US" sz="1100"/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34500" y="4229100"/>
            <a:ext cx="254000" cy="25400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9652000" y="4127500"/>
            <a:ext cx="1143000" cy="571500"/>
          </a:xfrm>
          <a:prstGeom prst="roundRect">
            <a:avLst>
              <a:gd name="adj" fmla="val 26666"/>
            </a:avLst>
          </a:prstGeom>
          <a:solidFill>
            <a:srgbClr val="9B59B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5" name="AutoShape 35"/>
          <p:cNvSpPr/>
          <p:nvPr/>
        </p:nvSpPr>
        <p:spPr>
          <a:xfrm>
            <a:off x="9652000" y="4241800"/>
            <a:ext cx="1143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分配用户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6477000" y="4953000"/>
            <a:ext cx="4699000" cy="952500"/>
          </a:xfrm>
          <a:prstGeom prst="roundRect">
            <a:avLst>
              <a:gd name="adj" fmla="val 10666"/>
            </a:avLst>
          </a:prstGeom>
          <a:solidFill>
            <a:srgbClr val="F7F9FA">
              <a:alpha val="100000"/>
            </a:srgbClr>
          </a:solidFill>
          <a:ln w="12700" cap="flat" cmpd="sng">
            <a:solidFill>
              <a:srgbClr val="DCE0E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04000" y="5143500"/>
            <a:ext cx="406400" cy="406400"/>
          </a:xfrm>
          <a:prstGeom prst="rect">
            <a:avLst/>
          </a:prstGeom>
        </p:spPr>
      </p:pic>
      <p:sp>
        <p:nvSpPr>
          <p:cNvPr id="38" name="AutoShape 38"/>
          <p:cNvSpPr/>
          <p:nvPr/>
        </p:nvSpPr>
        <p:spPr>
          <a:xfrm>
            <a:off x="7112000" y="50800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安全管理最佳实践：</a:t>
            </a: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严格遵循“最小权限原则”，定期审计权限分配情况，确保所有用户仅拥有完成工作所需的必要权限。</a:t>
            </a:r>
            <a:endParaRPr lang="en-US" sz="1100"/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2500" y="1728627"/>
            <a:ext cx="1651000" cy="956283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000" y="1612069"/>
            <a:ext cx="1560609" cy="1093863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134"/>
            <a:ext cx="5994529" cy="3472116"/>
          </a:xfrm>
          <a:prstGeom prst="rect">
            <a:avLst/>
          </a:prstGeom>
          <a:ln w="12700">
            <a:noFill/>
            <a:prstDash val="solid"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00011"/>
            <a:ext cx="5787019" cy="4056239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5080000" y="1778000"/>
            <a:ext cx="6350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0" b="1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5080000" y="3683000"/>
            <a:ext cx="635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XML结构参考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5080000" y="48260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STRUCTURE REFERENCE</a:t>
            </a:r>
            <a:endParaRPr lang="en-US" sz="11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第6章 XML结构参考 - 学习目标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5207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2286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6510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651000" y="1651000"/>
            <a:ext cx="4064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核心学习内容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9291">
            <a:off x="1016009" y="2343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016000" y="2667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7F8C8D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2844800"/>
            <a:ext cx="254000" cy="254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651000" y="2667000"/>
            <a:ext cx="3937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F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XML 配置概述和基础语法结构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016000" y="3429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7F8C8D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3606800"/>
            <a:ext cx="254000" cy="254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651000" y="3429000"/>
            <a:ext cx="3937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F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工业设备接入的 XML 配置详解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4191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7F8C8D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4368800"/>
            <a:ext cx="254000" cy="254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651000" y="4191000"/>
            <a:ext cx="3937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F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业务流转流程的 XML 配置详解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016000" y="4953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7F8C8D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5130800"/>
            <a:ext cx="254000" cy="2540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1651000" y="4953000"/>
            <a:ext cx="3937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F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消息服务与事件通知的 XML 配置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1016000" y="5715000"/>
            <a:ext cx="4699000" cy="508000"/>
          </a:xfrm>
          <a:prstGeom prst="roundRect">
            <a:avLst>
              <a:gd name="adj" fmla="val 20000"/>
            </a:avLst>
          </a:prstGeom>
          <a:solidFill>
            <a:srgbClr val="7F8C8D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500" y="5842000"/>
            <a:ext cx="254000" cy="2540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1651000" y="57150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F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常用核心 XML 元素与最佳实践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223000" y="1397000"/>
            <a:ext cx="5207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228600" dist="762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77000" y="1651000"/>
            <a:ext cx="457200" cy="4572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7112000" y="1651000"/>
            <a:ext cx="4064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本章学习目标</a:t>
            </a:r>
            <a:endParaRPr lang="en-US" sz="1100"/>
          </a:p>
        </p:txBody>
      </p:sp>
      <p:cxnSp>
        <p:nvCxnSpPr>
          <p:cNvPr id="26" name="Connector 26"/>
          <p:cNvCxnSpPr/>
          <p:nvPr/>
        </p:nvCxnSpPr>
        <p:spPr>
          <a:xfrm rot="-9291">
            <a:off x="6477009" y="2343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6E6E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AutoShape 27"/>
          <p:cNvSpPr/>
          <p:nvPr/>
        </p:nvSpPr>
        <p:spPr>
          <a:xfrm>
            <a:off x="6477000" y="2667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7F8C8D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2844800"/>
            <a:ext cx="254000" cy="2540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7112000" y="2667000"/>
            <a:ext cx="3937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F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深入理解 XML 配置文件的基本树形结构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6477000" y="3429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7F8C8D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3606800"/>
            <a:ext cx="254000" cy="254000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7112000" y="3429000"/>
            <a:ext cx="3937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F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熟练掌握设备、流程及消息服务的配置方法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6477000" y="4191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7F8C8D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4368800"/>
            <a:ext cx="254000" cy="254000"/>
          </a:xfrm>
          <a:prstGeom prst="rect">
            <a:avLst/>
          </a:prstGeom>
        </p:spPr>
      </p:pic>
      <p:sp>
        <p:nvSpPr>
          <p:cNvPr id="35" name="AutoShape 35"/>
          <p:cNvSpPr/>
          <p:nvPr/>
        </p:nvSpPr>
        <p:spPr>
          <a:xfrm>
            <a:off x="7112000" y="4191000"/>
            <a:ext cx="3937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F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熟悉各类常用 XML 元素的语义与具体用法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6477000" y="4953000"/>
            <a:ext cx="4699000" cy="609600"/>
          </a:xfrm>
          <a:prstGeom prst="roundRect">
            <a:avLst>
              <a:gd name="adj" fmla="val 16666"/>
            </a:avLst>
          </a:prstGeom>
          <a:solidFill>
            <a:srgbClr val="7F8C8D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5130800"/>
            <a:ext cx="254000" cy="254000"/>
          </a:xfrm>
          <a:prstGeom prst="rect">
            <a:avLst/>
          </a:prstGeom>
        </p:spPr>
      </p:pic>
      <p:sp>
        <p:nvSpPr>
          <p:cNvPr id="38" name="AutoShape 38"/>
          <p:cNvSpPr/>
          <p:nvPr/>
        </p:nvSpPr>
        <p:spPr>
          <a:xfrm>
            <a:off x="7112000" y="4953000"/>
            <a:ext cx="3937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F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能够独立编写符合标准规范的 XML 配置文件</a:t>
            </a:r>
            <a:endParaRPr lang="en-US" sz="1100"/>
          </a:p>
        </p:txBody>
      </p:sp>
      <p:sp>
        <p:nvSpPr>
          <p:cNvPr id="39" name="AutoShape 39"/>
          <p:cNvSpPr/>
          <p:nvPr/>
        </p:nvSpPr>
        <p:spPr>
          <a:xfrm>
            <a:off x="6477000" y="5715000"/>
            <a:ext cx="4699000" cy="508000"/>
          </a:xfrm>
          <a:prstGeom prst="roundRect">
            <a:avLst>
              <a:gd name="adj" fmla="val 20000"/>
            </a:avLst>
          </a:prstGeom>
          <a:solidFill>
            <a:srgbClr val="7F8C8D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500" y="5842000"/>
            <a:ext cx="254000" cy="254000"/>
          </a:xfrm>
          <a:prstGeom prst="rect">
            <a:avLst/>
          </a:prstGeom>
        </p:spPr>
      </p:pic>
      <p:sp>
        <p:nvSpPr>
          <p:cNvPr id="41" name="AutoShape 41"/>
          <p:cNvSpPr/>
          <p:nvPr/>
        </p:nvSpPr>
        <p:spPr>
          <a:xfrm>
            <a:off x="7112000" y="5715000"/>
            <a:ext cx="393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555F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在实际项目中严格遵循 XML 配置的最佳实践</a:t>
            </a:r>
            <a:endParaRPr lang="en-US" sz="11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6.1 XML基础结构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3810000" cy="4953000"/>
          </a:xfrm>
          <a:prstGeom prst="roundRect">
            <a:avLst>
              <a:gd name="adj" fmla="val 4000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1778000"/>
            <a:ext cx="3302000" cy="4191000"/>
          </a:xfrm>
          <a:prstGeom prst="roundRect">
            <a:avLst>
              <a:gd name="adj" fmla="val 3076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5500" y="3048000"/>
            <a:ext cx="1143000" cy="1143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143000" y="4445000"/>
            <a:ext cx="304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 图片见下图 ]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XML 配置结构可视化示意图</a:t>
            </a:r>
            <a:endParaRPr lang="en-US" sz="1200" b="0" i="0" u="none" strike="noStrike">
              <a:solidFill>
                <a:srgbClr val="95A5A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826000" y="1397000"/>
            <a:ext cx="6604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5080000" y="1524000"/>
            <a:ext cx="609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📄 XML 文档核心层级结构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080000" y="1968500"/>
            <a:ext cx="6096000" cy="825500"/>
          </a:xfrm>
          <a:prstGeom prst="roundRect">
            <a:avLst>
              <a:gd name="adj" fmla="val 9230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5207000" y="2032000"/>
            <a:ext cx="5842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l">
              <a:lnSpc>
                <a:spcPct val="100000"/>
              </a:lnSpc>
              <a:buSzTx/>
              <a:defRPr/>
            </a:pPr>
            <a:r>
              <a:rPr lang="en-US" sz="1000" b="0" i="0" u="none" strike="noStrike">
                <a:solidFill>
                  <a:srgbClr val="ECF0F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Roboto Mono"/>
              </a:rPr>
              <a:t>&lt;root&gt; &amp;#10; &lt;Configs&gt; ... &lt;/Configs&gt; &lt;Resources&gt; ... &lt;/Resources&gt;&amp;#10; &lt;Machines&gt; ... &lt;/Machines&gt; &lt;Processes&gt; ... &lt;/Processes&gt;</a:t>
            </a:r>
            <a:endParaRPr lang="en-US" sz="1000">
              <a:solidFill>
                <a:srgbClr val="ECF0F1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826000" y="3111500"/>
            <a:ext cx="6604000" cy="1651000"/>
          </a:xfrm>
          <a:prstGeom prst="roundRect">
            <a:avLst>
              <a:gd name="adj" fmla="val 7692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5080000" y="3238500"/>
            <a:ext cx="609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📋 核心元素功能定义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5080000" y="3683000"/>
            <a:ext cx="2921000" cy="952500"/>
          </a:xfrm>
          <a:prstGeom prst="roundRect">
            <a:avLst>
              <a:gd name="adj" fmla="val 8000"/>
            </a:avLst>
          </a:prstGeom>
          <a:solidFill>
            <a:srgbClr val="F2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5207000" y="3746500"/>
            <a:ext cx="2667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1" i="0" u="none" strike="noStrike">
                <a:solidFill>
                  <a:srgbClr val="3498D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&lt;root&gt;</a:t>
            </a: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：必选，包含所有配置的根容器。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100" b="1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&lt;Configs&gt;</a:t>
            </a: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：可选，系统全局运行参数。</a:t>
            </a:r>
            <a:endParaRPr lang="en-US" sz="1100" b="0" i="0" u="none" strike="noStrike">
              <a:solidFill>
                <a:srgbClr val="5D6D7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8128000" y="3683000"/>
            <a:ext cx="2921000" cy="952500"/>
          </a:xfrm>
          <a:prstGeom prst="roundRect">
            <a:avLst>
              <a:gd name="adj" fmla="val 8000"/>
            </a:avLst>
          </a:prstGeom>
          <a:solidFill>
            <a:srgbClr val="F2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8255000" y="3746500"/>
            <a:ext cx="26670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1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&lt;Machines&gt;</a:t>
            </a: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：设备硬件连接配置。</a:t>
            </a:r>
            <a:endParaRPr lang="en-US" sz="1100"/>
          </a:p>
          <a:p>
            <a:pPr indent="0" algn="l">
              <a:lnSpc>
                <a:spcPct val="100000"/>
              </a:lnSpc>
            </a:pPr>
            <a:r>
              <a:rPr lang="en-US" sz="1100" b="1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&lt;Processes&gt;</a:t>
            </a: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：自动化作业流程定义。</a:t>
            </a:r>
            <a:endParaRPr lang="en-US" sz="1100" b="0" i="0" u="none" strike="noStrike">
              <a:solidFill>
                <a:srgbClr val="5D6D7E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4826000" y="4953000"/>
            <a:ext cx="6604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5080000" y="5080000"/>
            <a:ext cx="609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⚡️ 命名与编写规范 (PascalCase)</a:t>
            </a:r>
            <a:endParaRPr lang="en-US" sz="1100"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0000" y="5524500"/>
            <a:ext cx="203200" cy="2032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5334000" y="5486400"/>
            <a:ext cx="279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元素/属性名使用 PascalCase 命名法</a:t>
            </a:r>
            <a:endParaRPr lang="en-US" sz="1100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5000" y="5524500"/>
            <a:ext cx="203200" cy="2032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8509000" y="5486400"/>
            <a:ext cx="279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禁止使用特殊符号，使用英文定义</a:t>
            </a:r>
            <a:endParaRPr lang="en-US" sz="110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0000" y="5867400"/>
            <a:ext cx="203200" cy="2032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5334000" y="5842000"/>
            <a:ext cx="584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推荐示例：&lt;Device Name="PLC_Line01"&gt; (清晰且唯一)</a:t>
            </a:r>
            <a:endParaRPr lang="en-US" sz="11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6" y="1370551"/>
            <a:ext cx="11444610" cy="4116898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1.1 系统登录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9130" r="29130"/>
          <a:stretch>
            <a:fillRect/>
          </a:stretch>
        </p:blipFill>
        <p:spPr>
          <a:xfrm>
            <a:off x="762000" y="1397000"/>
            <a:ext cx="4064000" cy="4826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5334000" y="1397000"/>
            <a:ext cx="6096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5588000" y="1651000"/>
            <a:ext cx="711200" cy="711200"/>
          </a:xfrm>
          <a:prstGeom prst="roundRect">
            <a:avLst>
              <a:gd name="adj" fmla="val 35714"/>
            </a:avLst>
          </a:prstGeom>
          <a:solidFill>
            <a:srgbClr val="3498DB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0400" y="18034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6540500" y="1587500"/>
            <a:ext cx="457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操作步骤指南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540500" y="2032000"/>
            <a:ext cx="4635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 在用户名输入框中输入您的系统账号 | 2. 输入对应的密码</a:t>
            </a:r>
            <a:b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3. 确认信息无误后，点击蓝色“登录”按钮进行身份验证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334000" y="3175000"/>
            <a:ext cx="6096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5588000" y="3429000"/>
            <a:ext cx="711200" cy="711200"/>
          </a:xfrm>
          <a:prstGeom prst="roundRect">
            <a:avLst>
              <a:gd name="adj" fmla="val 35714"/>
            </a:avLst>
          </a:prstGeom>
          <a:solidFill>
            <a:srgbClr val="F39C12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0400" y="35814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540500" y="3365500"/>
            <a:ext cx="457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安全注意事项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540500" y="3810000"/>
            <a:ext cx="46355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首次登录请使用管理员分配的初始账号，建议立即修改密码</a:t>
            </a:r>
            <a:b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• 忘记密码请联系管理员重置；连续5次输错将导致账号锁定15分钟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5334000" y="4953000"/>
            <a:ext cx="6096000" cy="1270000"/>
          </a:xfrm>
          <a:prstGeom prst="roundRect">
            <a:avLst>
              <a:gd name="adj" fmla="val 12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5588000" y="5207000"/>
            <a:ext cx="711200" cy="711200"/>
          </a:xfrm>
          <a:prstGeom prst="roundRect">
            <a:avLst>
              <a:gd name="adj" fmla="val 35714"/>
            </a:avLst>
          </a:prstGeom>
          <a:solidFill>
            <a:srgbClr val="3498DB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0400" y="53594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540500" y="5143500"/>
            <a:ext cx="457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核心界面元素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540500" y="5588000"/>
            <a:ext cx="4635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5D6D7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用户名/密码输入框（支持模糊提示） | 登录/重置功能按钮 | 验证码区域（可选）</a:t>
            </a:r>
            <a:endParaRPr lang="en-US" sz="11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571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6.2 设备XML配置详解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70000"/>
            <a:ext cx="3810000" cy="4953000"/>
          </a:xfrm>
          <a:prstGeom prst="roundRect">
            <a:avLst>
              <a:gd name="adj" fmla="val 5333"/>
            </a:avLst>
          </a:prstGeom>
          <a:solidFill>
            <a:srgbClr val="F1F5F9">
              <a:alpha val="95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</a:ln>
          <a:effectLst>
            <a:outerShdw blurRad="203200" dist="50800" dir="54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5500" y="2794000"/>
            <a:ext cx="1143000" cy="11430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889000" y="4191000"/>
            <a:ext cx="355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[设备XML配置完整示例]</a:t>
            </a:r>
            <a:endParaRPr lang="en-US" sz="1100"/>
          </a:p>
          <a:p>
            <a:pPr indent="0" algn="ctr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展示配置文件的层级结构与逻辑关系</a:t>
            </a:r>
            <a:endParaRPr lang="en-US" sz="1100" b="0" i="0" u="none" strike="noStrike">
              <a:solidFill>
                <a:srgbClr val="95A5A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826000" y="1270000"/>
            <a:ext cx="6604000" cy="1524000"/>
          </a:xfrm>
          <a:prstGeom prst="roundRect">
            <a:avLst>
              <a:gd name="adj" fmla="val 1000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6500" y="14224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5461000" y="1422400"/>
            <a:ext cx="5715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设备配置结构 (Root Element)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5016500" y="1841500"/>
            <a:ext cx="6223000" cy="825500"/>
          </a:xfrm>
          <a:prstGeom prst="roundRect">
            <a:avLst>
              <a:gd name="adj" fmla="val 12307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5143500" y="1905000"/>
            <a:ext cx="5969000" cy="698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000" b="0" i="0" u="none" strike="noStrike">
                <a:solidFill>
                  <a:srgbClr val="ECF0F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&lt;Machine Name="Device1" Desc="CNC机床" Enable="True"&gt;</a:t>
            </a:r>
            <a:br>
              <a:rPr lang="en-US" sz="1000" b="0" i="0" u="none" strike="noStrike">
                <a:solidFill>
                  <a:srgbClr val="ECF0F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ECF0F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  &lt;DataSource Type="Modbus" IP="192.168.1.100" /&gt;  &lt;Tags&gt;...&lt;/Tags&gt;  &lt;Events&gt;...&lt;/Events&gt;</a:t>
            </a:r>
            <a:br>
              <a:rPr lang="en-US" sz="1000" b="0" i="0" u="none" strike="noStrike">
                <a:solidFill>
                  <a:srgbClr val="ECF0F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</a:br>
            <a:r>
              <a:rPr lang="en-US" sz="1000" b="0" i="0" u="none" strike="noStrike">
                <a:solidFill>
                  <a:srgbClr val="ECF0F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&lt;/Machine&gt;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4826000" y="2984500"/>
            <a:ext cx="6604000" cy="1651000"/>
          </a:xfrm>
          <a:prstGeom prst="roundRect">
            <a:avLst>
              <a:gd name="adj" fmla="val 9230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16500" y="31369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461000" y="3136900"/>
            <a:ext cx="5715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核心属性定义 (Machine Attributes)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5016500" y="3556000"/>
            <a:ext cx="1460500" cy="952500"/>
          </a:xfrm>
          <a:prstGeom prst="roundRect">
            <a:avLst>
              <a:gd name="adj" fmla="val 10666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5080000" y="3619500"/>
            <a:ext cx="13335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Name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String | 设备名称</a:t>
            </a:r>
            <a:endParaRPr lang="en-US" sz="10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E74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★ 必需项</a:t>
            </a:r>
            <a:endParaRPr lang="en-US" sz="1000" b="0" i="0" u="none" strike="noStrike">
              <a:solidFill>
                <a:srgbClr val="E74C3C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604000" y="3556000"/>
            <a:ext cx="1460500" cy="952500"/>
          </a:xfrm>
          <a:prstGeom prst="roundRect">
            <a:avLst>
              <a:gd name="adj" fmla="val 10666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8" name="AutoShape 18"/>
          <p:cNvSpPr/>
          <p:nvPr/>
        </p:nvSpPr>
        <p:spPr>
          <a:xfrm>
            <a:off x="6667500" y="3619500"/>
            <a:ext cx="13335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Desc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String | 设备描述</a:t>
            </a:r>
            <a:endParaRPr lang="en-US" sz="10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○ 非必需</a:t>
            </a:r>
            <a:endParaRPr lang="en-US" sz="1000" b="0" i="0" u="none" strike="noStrike">
              <a:solidFill>
                <a:srgbClr val="95A5A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191500" y="3556000"/>
            <a:ext cx="1460500" cy="952500"/>
          </a:xfrm>
          <a:prstGeom prst="roundRect">
            <a:avLst>
              <a:gd name="adj" fmla="val 10666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8255000" y="3619500"/>
            <a:ext cx="13335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Enable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Bool | 是否启用</a:t>
            </a:r>
            <a:endParaRPr lang="en-US" sz="10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95A5A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默认: True</a:t>
            </a:r>
            <a:endParaRPr lang="en-US" sz="1000" b="0" i="0" u="none" strike="noStrike">
              <a:solidFill>
                <a:srgbClr val="95A5A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9779000" y="3556000"/>
            <a:ext cx="1460500" cy="952500"/>
          </a:xfrm>
          <a:prstGeom prst="roundRect">
            <a:avLst>
              <a:gd name="adj" fmla="val 10666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9842500" y="3619500"/>
            <a:ext cx="1333500" cy="825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2C3E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Type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String | 连接协议</a:t>
            </a:r>
            <a:endParaRPr lang="en-US" sz="1000" b="0" i="0" u="none" strike="noStrike">
              <a:solidFill>
                <a:srgbClr val="7F8C8D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000" b="0" i="0" u="none" strike="noStrike">
                <a:solidFill>
                  <a:srgbClr val="E74C3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★ 必需项</a:t>
            </a:r>
            <a:endParaRPr lang="en-US" sz="1000" b="0" i="0" u="none" strike="noStrike">
              <a:solidFill>
                <a:srgbClr val="E74C3C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4826000" y="4826000"/>
            <a:ext cx="6604000" cy="1397000"/>
          </a:xfrm>
          <a:prstGeom prst="roundRect">
            <a:avLst>
              <a:gd name="adj" fmla="val 10909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25400" dir="54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16500" y="4978400"/>
            <a:ext cx="304800" cy="3048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5461000" y="4978400"/>
            <a:ext cx="5715000" cy="330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数据点配置示例 (Tag Definition)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5016500" y="5397500"/>
            <a:ext cx="6223000" cy="698500"/>
          </a:xfrm>
          <a:prstGeom prst="roundRect">
            <a:avLst>
              <a:gd name="adj" fmla="val 14545"/>
            </a:avLst>
          </a:prstGeom>
          <a:solidFill>
            <a:srgbClr val="2C3E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7" name="AutoShape 27"/>
          <p:cNvSpPr/>
          <p:nvPr/>
        </p:nvSpPr>
        <p:spPr>
          <a:xfrm>
            <a:off x="5143500" y="5461000"/>
            <a:ext cx="5969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ECF0F1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&lt;Tag Name="Pressure_01" Address="40001" DataType="Int16" Unit="MPa" Description="液压站压力监测" /&gt;</a:t>
            </a:r>
            <a:endParaRPr lang="en-US" sz="11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" y="1356860"/>
            <a:ext cx="12192000" cy="4390571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6.3 流程XML配置详解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10668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179389" y="1524000"/>
            <a:ext cx="9996611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流程配置结构 (Root Element)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179389" y="1905000"/>
            <a:ext cx="9996611" cy="889000"/>
          </a:xfrm>
          <a:prstGeom prst="roundRect">
            <a:avLst>
              <a:gd name="adj" fmla="val 8571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7"/>
          <p:cNvSpPr/>
          <p:nvPr/>
        </p:nvSpPr>
        <p:spPr>
          <a:xfrm>
            <a:off x="1437192" y="1968500"/>
            <a:ext cx="9611808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8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&lt;Process Name="Process1" Desc="流程描述" Enable="True"&gt;</a:t>
            </a:r>
            <a:br>
              <a:rPr lang="en-US" sz="1100" b="0" i="0" u="none" strike="noStrike">
                <a:solidFill>
                  <a:srgbClr val="555555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</a:br>
            <a:r>
              <a:rPr lang="en-US" sz="1100" b="0" i="0" u="none" strike="noStrike">
                <a:solidFill>
                  <a:srgbClr val="555555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&lt;Parameters&gt;...&lt;/Parameters&gt; &lt;Triggers&gt;...&lt;/Triggers&gt; &lt;Steps&gt;...&lt;/Steps&gt;</a:t>
            </a:r>
            <a:br>
              <a:rPr lang="en-US" sz="1100" b="0" i="0" u="none" strike="noStrike">
                <a:solidFill>
                  <a:srgbClr val="555555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</a:br>
            <a:r>
              <a:rPr lang="en-US" sz="1100" b="0" i="0" u="none" strike="noStrike">
                <a:solidFill>
                  <a:srgbClr val="555555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&lt;/Process&gt;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62000" y="3175000"/>
            <a:ext cx="10668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/>
        </p:nvSpPr>
        <p:spPr>
          <a:xfrm>
            <a:off x="1179389" y="3302000"/>
            <a:ext cx="9996611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触发器类型 (Trigger Types)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179389" y="3683000"/>
            <a:ext cx="9996611" cy="952500"/>
          </a:xfrm>
          <a:prstGeom prst="roundRect">
            <a:avLst>
              <a:gd name="adj" fmla="val 8000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1437192" y="3746500"/>
            <a:ext cx="9611808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4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&lt;Trigger Type="InitialTrigger" /&gt; &lt;Trigger Type="TimerTrigger" Interval="60" /&gt;</a:t>
            </a:r>
            <a:br>
              <a:rPr lang="en-US" sz="1100" b="0" i="0" u="none" strike="noStrike">
                <a:solidFill>
                  <a:srgbClr val="555555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</a:br>
            <a:r>
              <a:rPr lang="en-US" sz="1100" b="0" i="0" u="none" strike="noStrike">
                <a:solidFill>
                  <a:srgbClr val="555555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&lt;Trigger Type="EventTrigger" Source="Res1" EventName="MsgEvent" /&gt;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762000" y="4953000"/>
            <a:ext cx="10668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52400" dist="50800" dir="2700000" algn="tl" rotWithShape="0">
              <a:srgbClr val="000000">
                <a:alpha val="6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1179389" y="5080000"/>
            <a:ext cx="9996611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▍ 步骤执行单元 (Step Configuration)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179389" y="5461000"/>
            <a:ext cx="9996611" cy="762000"/>
          </a:xfrm>
          <a:prstGeom prst="roundRect">
            <a:avLst>
              <a:gd name="adj" fmla="val 10000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1437192" y="5524500"/>
            <a:ext cx="9611808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4000"/>
              </a:lnSpc>
              <a:defRPr/>
            </a:pPr>
            <a:r>
              <a:rPr lang="en-US" sz="1100" b="0" i="0" u="none" strike="noStrike">
                <a:solidFill>
                  <a:srgbClr val="555555"/>
                </a:solidFill>
                <a:latin typeface="Consolas" panose="020B0609020204030204"/>
                <a:ea typeface="Consolas" panose="020B0609020204030204"/>
                <a:cs typeface="Consolas" panose="020B0609020204030204"/>
                <a:sym typeface="Consolas" panose="020B0609020204030204"/>
              </a:rPr>
              <a:t>&lt;Step Index="1" Name="Step1"&gt; &lt;Container&gt;Res&lt;/Container&gt; &lt;Action&gt;Act&lt;/Action&gt; &lt;InParam.../&gt; &lt;/Step&gt;</a:t>
            </a:r>
            <a:endParaRPr lang="en-US" sz="110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43" y="267294"/>
            <a:ext cx="9782607" cy="6323411"/>
          </a:xfrm>
          <a:prstGeom prst="rect">
            <a:avLst/>
          </a:prstGeom>
          <a:ln w="12700">
            <a:noFill/>
            <a:prstDash val="solid"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4445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📚 课程总结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508000" y="1524000"/>
            <a:ext cx="5334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714500"/>
            <a:ext cx="355600" cy="355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06500" y="1714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核心知识点回顾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2413000"/>
            <a:ext cx="2349500" cy="1143000"/>
          </a:xfrm>
          <a:prstGeom prst="roundRect">
            <a:avLst>
              <a:gd name="adj" fmla="val 8888"/>
            </a:avLst>
          </a:prstGeom>
          <a:solidFill>
            <a:srgbClr val="16A085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8" name="AutoShape 8"/>
          <p:cNvSpPr/>
          <p:nvPr/>
        </p:nvSpPr>
        <p:spPr>
          <a:xfrm>
            <a:off x="889000" y="2540000"/>
            <a:ext cx="20955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/ 快速入门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89000" y="2984500"/>
            <a:ext cx="2095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55F6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系统登录、界面导航、创建设备、创建流程基础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762000" y="3683000"/>
            <a:ext cx="2349500" cy="1143000"/>
          </a:xfrm>
          <a:prstGeom prst="roundRect">
            <a:avLst>
              <a:gd name="adj" fmla="val 8888"/>
            </a:avLst>
          </a:prstGeom>
          <a:solidFill>
            <a:srgbClr val="16A085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889000" y="3810000"/>
            <a:ext cx="20955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/ 互联配置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89000" y="4254500"/>
            <a:ext cx="2095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55F6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设备管理、数据源配置、事件订阅、消息服务集成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2000" y="4953000"/>
            <a:ext cx="2349500" cy="1143000"/>
          </a:xfrm>
          <a:prstGeom prst="roundRect">
            <a:avLst>
              <a:gd name="adj" fmla="val 8888"/>
            </a:avLst>
          </a:prstGeom>
          <a:solidFill>
            <a:srgbClr val="16A085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889000" y="5080000"/>
            <a:ext cx="20955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/ 工厂建模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89000" y="5524500"/>
            <a:ext cx="2095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55F6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流程管理、触发器机制、可视化编排、工艺执行器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3302000" y="2413000"/>
            <a:ext cx="2349500" cy="1143000"/>
          </a:xfrm>
          <a:prstGeom prst="roundRect">
            <a:avLst>
              <a:gd name="adj" fmla="val 8888"/>
            </a:avLst>
          </a:prstGeom>
          <a:solidFill>
            <a:srgbClr val="16A085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3429000" y="2540000"/>
            <a:ext cx="20955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/ 资源监控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3429000" y="2984500"/>
            <a:ext cx="2095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55F6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实时事件监控、操作日志管理、XML配置项、新增资源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3302000" y="3683000"/>
            <a:ext cx="2349500" cy="1143000"/>
          </a:xfrm>
          <a:prstGeom prst="roundRect">
            <a:avLst>
              <a:gd name="adj" fmla="val 8888"/>
            </a:avLst>
          </a:prstGeom>
          <a:solidFill>
            <a:srgbClr val="16A085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3429000" y="3810000"/>
            <a:ext cx="20955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/ 日志与权限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3429000" y="4254500"/>
            <a:ext cx="2095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55F6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多维度日志查询、RBAC用户角色管理、权限分配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3302000" y="4953000"/>
            <a:ext cx="2349500" cy="1143000"/>
          </a:xfrm>
          <a:prstGeom prst="roundRect">
            <a:avLst>
              <a:gd name="adj" fmla="val 8888"/>
            </a:avLst>
          </a:prstGeom>
          <a:solidFill>
            <a:srgbClr val="16A085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3" name="AutoShape 23"/>
          <p:cNvSpPr/>
          <p:nvPr/>
        </p:nvSpPr>
        <p:spPr>
          <a:xfrm>
            <a:off x="3429000" y="5080000"/>
            <a:ext cx="20955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 / XML结构参考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3429000" y="5524500"/>
            <a:ext cx="20955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555F6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系统基础XML、设备定义XML、复杂流程XML结构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6096000" y="1524000"/>
            <a:ext cx="5334000" cy="4826000"/>
          </a:xfrm>
          <a:prstGeom prst="roundRect">
            <a:avLst>
              <a:gd name="adj" fmla="val 3157"/>
            </a:avLst>
          </a:prstGeom>
          <a:solidFill>
            <a:srgbClr val="FFFFFF">
              <a:alpha val="92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635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0000" y="1714500"/>
            <a:ext cx="355600" cy="3556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6794500" y="1714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6A08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重点提示 &amp; 后续规划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6350000" y="2413000"/>
            <a:ext cx="4826000" cy="1143000"/>
          </a:xfrm>
          <a:prstGeom prst="roundRect">
            <a:avLst>
              <a:gd name="adj" fmla="val 8888"/>
            </a:avLst>
          </a:prstGeom>
          <a:solidFill>
            <a:srgbClr val="F0F9F8">
              <a:alpha val="100000"/>
            </a:srgbClr>
          </a:solidFill>
          <a:ln w="12700" cap="flat" cmpd="sng">
            <a:solidFill>
              <a:srgbClr val="16A085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0500" y="2667000"/>
            <a:ext cx="508000" cy="508000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>
            <a:off x="7239000" y="2603500"/>
            <a:ext cx="3683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🎉 恭喜完成系统培训！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7239000" y="29845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46E7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您已掌握 FactoryWindow 系统的核心架构与基础操作，迈出了智能化工厂管理的第一步。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6350000" y="3683000"/>
            <a:ext cx="4826000" cy="1143000"/>
          </a:xfrm>
          <a:prstGeom prst="roundRect">
            <a:avLst>
              <a:gd name="adj" fmla="val 8888"/>
            </a:avLst>
          </a:prstGeom>
          <a:solidFill>
            <a:srgbClr val="F0F9F8">
              <a:alpha val="100000"/>
            </a:srgbClr>
          </a:solidFill>
          <a:ln w="12700" cap="flat" cmpd="sng">
            <a:solidFill>
              <a:srgbClr val="16A085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0500" y="3937000"/>
            <a:ext cx="508000" cy="50800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7239000" y="3873500"/>
            <a:ext cx="3683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💡 核心知识点速记</a:t>
            </a:r>
            <a:endParaRPr lang="en-US" sz="1100"/>
          </a:p>
        </p:txBody>
      </p:sp>
      <p:sp>
        <p:nvSpPr>
          <p:cNvPr id="35" name="AutoShape 35"/>
          <p:cNvSpPr/>
          <p:nvPr/>
        </p:nvSpPr>
        <p:spPr>
          <a:xfrm>
            <a:off x="7239000" y="42545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46E7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牢记设备创建三步骤、流程配置四大标签页；掌握三种触发器、四种数据源类型及日志分级标准。</a:t>
            </a:r>
            <a:endParaRPr lang="en-US" sz="1100"/>
          </a:p>
        </p:txBody>
      </p:sp>
      <p:sp>
        <p:nvSpPr>
          <p:cNvPr id="36" name="AutoShape 36"/>
          <p:cNvSpPr/>
          <p:nvPr/>
        </p:nvSpPr>
        <p:spPr>
          <a:xfrm>
            <a:off x="6350000" y="4953000"/>
            <a:ext cx="4826000" cy="1143000"/>
          </a:xfrm>
          <a:prstGeom prst="roundRect">
            <a:avLst>
              <a:gd name="adj" fmla="val 8888"/>
            </a:avLst>
          </a:prstGeom>
          <a:solidFill>
            <a:srgbClr val="F0F9F8">
              <a:alpha val="100000"/>
            </a:srgbClr>
          </a:solidFill>
          <a:ln w="12700" cap="flat" cmpd="sng">
            <a:solidFill>
              <a:srgbClr val="16A085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40500" y="5207000"/>
            <a:ext cx="508000" cy="508000"/>
          </a:xfrm>
          <a:prstGeom prst="rect">
            <a:avLst/>
          </a:prstGeom>
        </p:spPr>
      </p:pic>
      <p:sp>
        <p:nvSpPr>
          <p:cNvPr id="38" name="AutoShape 38"/>
          <p:cNvSpPr/>
          <p:nvPr/>
        </p:nvSpPr>
        <p:spPr>
          <a:xfrm>
            <a:off x="7239000" y="5143500"/>
            <a:ext cx="3683000" cy="317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📖 下一步进阶计划</a:t>
            </a:r>
            <a:endParaRPr lang="en-US" sz="1100"/>
          </a:p>
        </p:txBody>
      </p:sp>
      <p:sp>
        <p:nvSpPr>
          <p:cNvPr id="39" name="AutoShape 39"/>
          <p:cNvSpPr/>
          <p:nvPr/>
        </p:nvSpPr>
        <p:spPr>
          <a:xfrm>
            <a:off x="7239000" y="5524500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00000"/>
              </a:lnSpc>
              <a:defRPr/>
            </a:pPr>
            <a:r>
              <a:rPr lang="en-US" sz="1100" b="0" i="0" u="none" strike="noStrike">
                <a:solidFill>
                  <a:srgbClr val="646E78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建议进行真实场景的实践操作，深入研究高级配置，并尝试利用系统日志进行常见问题排查。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75"/>
            <a:ext cx="12192000" cy="6647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508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1.2 界面导航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397000"/>
            <a:ext cx="5207000" cy="1905000"/>
          </a:xfrm>
          <a:prstGeom prst="roundRect">
            <a:avLst>
              <a:gd name="adj" fmla="val 8000"/>
            </a:avLst>
          </a:prstGeom>
          <a:blipFill>
            <a:blip r:embed="rId2"/>
            <a:stretch>
              <a:fillRect l="-6825" r="-6825"/>
            </a:stretch>
          </a:blip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6223000" y="1397000"/>
            <a:ext cx="5207000" cy="1905000"/>
          </a:xfrm>
          <a:prstGeom prst="roundRect">
            <a:avLst>
              <a:gd name="adj" fmla="val 8000"/>
            </a:avLst>
          </a:prstGeom>
          <a:blipFill>
            <a:blip r:embed="rId3"/>
            <a:stretch>
              <a:fillRect t="-120786" b="-120786"/>
            </a:stretch>
          </a:blip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3683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3498DB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3937000"/>
            <a:ext cx="457200" cy="4572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651000" y="39624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左侧菜单栏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016000" y="4572000"/>
            <a:ext cx="2794000" cy="12700"/>
          </a:xfrm>
          <a:prstGeom prst="roundRect">
            <a:avLst>
              <a:gd name="adj" fmla="val 0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1016000" y="4762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系统功能核心入口：互联配置、设备连接、消息服务、流程编排、工厂建模、资源监控、Dashboard与权限管理。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445000" y="3683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3498DB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9000" y="3937000"/>
            <a:ext cx="457200" cy="4572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334000" y="39624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顶部工具栏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4699000" y="4572000"/>
            <a:ext cx="2794000" cy="12700"/>
          </a:xfrm>
          <a:prstGeom prst="roundRect">
            <a:avLst>
              <a:gd name="adj" fmla="val 0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4699000" y="4762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全局系统控制中心：展示当前系统名称标识、支持中文/英文界面语言快速切换、提供安全退出登录系统的快捷入口。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8128000" y="3683000"/>
            <a:ext cx="3302000" cy="2413000"/>
          </a:xfrm>
          <a:prstGeom prst="roundRect">
            <a:avLst>
              <a:gd name="adj" fmla="val 631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03200" dist="76200" dir="5400000" algn="tl" rotWithShape="0">
              <a:srgbClr val="3498DB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0" y="3937000"/>
            <a:ext cx="457200" cy="4572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9017000" y="39624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495E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主工作区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382000" y="4572000"/>
            <a:ext cx="2794000" cy="12700"/>
          </a:xfrm>
          <a:prstGeom prst="roundRect">
            <a:avLst>
              <a:gd name="adj" fmla="val 0"/>
            </a:avLst>
          </a:prstGeom>
          <a:solidFill>
            <a:srgbClr val="ECF0F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8382000" y="4762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200" b="0" i="0" u="none" strike="noStrike">
                <a:solidFill>
                  <a:srgbClr val="7F8C8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核心内容交互区域：根据左侧菜单选择动态加载功能页面，支持多标签页并行操作，实现多任务快速切换与处理。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12192000" cy="60445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1122045"/>
            <a:ext cx="3484245" cy="4409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8250</Words>
  <Application>WPS 演示</Application>
  <PresentationFormat/>
  <Paragraphs>906</Paragraphs>
  <Slides>54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54</vt:i4>
      </vt:variant>
    </vt:vector>
  </HeadingPairs>
  <TitlesOfParts>
    <vt:vector size="66" baseType="lpstr">
      <vt:lpstr>Arial</vt:lpstr>
      <vt:lpstr>宋体</vt:lpstr>
      <vt:lpstr>Wingdings</vt:lpstr>
      <vt:lpstr>Arial</vt:lpstr>
      <vt:lpstr>Noto Sans SC</vt:lpstr>
      <vt:lpstr>微软雅黑</vt:lpstr>
      <vt:lpstr>Arial Unicode MS</vt:lpstr>
      <vt:lpstr>Roboto Mono</vt:lpstr>
      <vt:lpstr>Segoe Print</vt:lpstr>
      <vt:lpstr>Consolas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々一棵尒草℡相思</cp:lastModifiedBy>
  <cp:revision>3</cp:revision>
  <dcterms:created xsi:type="dcterms:W3CDTF">2026-04-10T07:30:35Z</dcterms:created>
  <dcterms:modified xsi:type="dcterms:W3CDTF">2026-04-13T08:22:22Z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F93C9A4A87194ACE9851588341972870_12</vt:lpwstr>
  </property>
</Properties>
</file>