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0287000" cy="14544675"/>
  <p:notesSz cx="14544675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webp"/><Relationship Id="rId2" Type="http://schemas.openxmlformats.org/officeDocument/2006/relationships/image" Target="../media/image-1-2.png"/><Relationship Id="rId3" Type="http://schemas.openxmlformats.org/officeDocument/2006/relationships/image" Target="../media/image-1-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webp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287000" cy="5715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0287000" cy="571500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5715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762000" y="13147643"/>
            <a:ext cx="8763000" cy="635032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762000" y="13535025"/>
            <a:ext cx="5143500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spc="-15" kern="0" dirty="0">
                <a:solidFill>
                  <a:srgbClr val="94A3B8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SHANGHAI YUMPOO INFO TECH CO., LTD.</a:t>
            </a:r>
            <a:endParaRPr lang="en-US" sz="1300" dirty="0"/>
          </a:p>
        </p:txBody>
      </p:sp>
      <p:sp>
        <p:nvSpPr>
          <p:cNvPr id="8" name="Shape 4"/>
          <p:cNvSpPr/>
          <p:nvPr/>
        </p:nvSpPr>
        <p:spPr>
          <a:xfrm>
            <a:off x="762000" y="9155430"/>
            <a:ext cx="4191000" cy="78486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780593" y="9155430"/>
            <a:ext cx="914" cy="784860"/>
          </a:xfrm>
          <a:prstGeom prst="line">
            <a:avLst/>
          </a:prstGeom>
          <a:noFill/>
          <a:ln w="38100">
            <a:solidFill>
              <a:srgbClr val="3B82F6"/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1028700" y="9231630"/>
            <a:ext cx="4964906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-18" kern="0" dirty="0">
                <a:solidFill>
                  <a:srgbClr val="000000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高精度生产专用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9144000" y="13706475"/>
            <a:ext cx="76200" cy="7620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1028700" y="9605010"/>
            <a:ext cx="4941094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Professional Industrial Grade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9296400" y="13706475"/>
            <a:ext cx="76200" cy="76200"/>
          </a:xfrm>
          <a:prstGeom prst="roundRect">
            <a:avLst>
              <a:gd name="adj" fmla="val 50000"/>
            </a:avLst>
          </a:prstGeom>
          <a:solidFill>
            <a:srgbClr val="93C5F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448800" y="13706475"/>
            <a:ext cx="76200" cy="76200"/>
          </a:xfrm>
          <a:prstGeom prst="roundRect">
            <a:avLst>
              <a:gd name="adj" fmla="val 5000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1"/>
          <p:cNvSpPr txBox="1"/>
          <p:nvPr/>
        </p:nvSpPr>
        <p:spPr>
          <a:xfrm>
            <a:off x="1485900" y="5253990"/>
            <a:ext cx="172307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900" b="1" spc="-45" kern="0" dirty="0">
                <a:solidFill>
                  <a:srgbClr val="1E293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YUMPOO</a:t>
            </a:r>
            <a:endParaRPr lang="en-US" sz="1900" dirty="0"/>
          </a:p>
        </p:txBody>
      </p:sp>
      <p:sp>
        <p:nvSpPr>
          <p:cNvPr id="16" name="Text 12"/>
          <p:cNvSpPr txBox="1"/>
          <p:nvPr/>
        </p:nvSpPr>
        <p:spPr>
          <a:xfrm>
            <a:off x="1485900" y="5568315"/>
            <a:ext cx="1583532" cy="226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芸浦信息</a:t>
            </a:r>
            <a:endParaRPr lang="en-US" sz="900" dirty="0"/>
          </a:p>
        </p:txBody>
      </p:sp>
      <p:sp>
        <p:nvSpPr>
          <p:cNvPr id="17" name="Text 13"/>
          <p:cNvSpPr txBox="1"/>
          <p:nvPr/>
        </p:nvSpPr>
        <p:spPr>
          <a:xfrm>
            <a:off x="762000" y="6419850"/>
            <a:ext cx="11025187" cy="12573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900" b="1" spc="-180" kern="0" dirty="0">
                <a:solidFill>
                  <a:srgbClr val="0F172A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防错盒</a:t>
            </a:r>
            <a:endParaRPr lang="en-US" sz="7900" dirty="0"/>
          </a:p>
        </p:txBody>
      </p:sp>
      <p:sp>
        <p:nvSpPr>
          <p:cNvPr id="18" name="Shape 14"/>
          <p:cNvSpPr/>
          <p:nvPr/>
        </p:nvSpPr>
        <p:spPr>
          <a:xfrm>
            <a:off x="762000" y="8178070"/>
            <a:ext cx="762000" cy="19050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1752600" y="7981950"/>
            <a:ext cx="3433286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spc="27" kern="0" dirty="0">
                <a:solidFill>
                  <a:srgbClr val="475569"/>
                </a:solidFill>
                <a:latin typeface="Smiley Sans Oblique" pitchFamily="34" charset="0"/>
                <a:ea typeface="Smiley Sans Oblique" pitchFamily="34" charset="-122"/>
                <a:cs typeface="Smiley Sans Oblique" pitchFamily="34" charset="-120"/>
              </a:rPr>
              <a:t>让每一步都准确无误</a:t>
            </a:r>
            <a:endParaRPr lang="en-US" sz="2300" dirty="0"/>
          </a:p>
        </p:txBody>
      </p:sp>
      <p:sp>
        <p:nvSpPr>
          <p:cNvPr id="20" name="Shape 16"/>
          <p:cNvSpPr/>
          <p:nvPr/>
        </p:nvSpPr>
        <p:spPr>
          <a:xfrm>
            <a:off x="5334000" y="9155430"/>
            <a:ext cx="1285875" cy="347948"/>
          </a:xfrm>
          <a:prstGeom prst="roundRect">
            <a:avLst>
              <a:gd name="adj" fmla="val 50000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7"/>
          <p:cNvSpPr txBox="1"/>
          <p:nvPr/>
        </p:nvSpPr>
        <p:spPr>
          <a:xfrm>
            <a:off x="5334000" y="9155430"/>
            <a:ext cx="1671638" cy="3479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智能防错设备</a:t>
            </a:r>
            <a:endParaRPr lang="en-US" sz="1000" dirty="0"/>
          </a:p>
        </p:txBody>
      </p:sp>
      <p:sp>
        <p:nvSpPr>
          <p:cNvPr id="22" name="Shape 18"/>
          <p:cNvSpPr/>
          <p:nvPr/>
        </p:nvSpPr>
        <p:spPr>
          <a:xfrm>
            <a:off x="6698552" y="9155430"/>
            <a:ext cx="1343025" cy="347948"/>
          </a:xfrm>
          <a:prstGeom prst="roundRect">
            <a:avLst>
              <a:gd name="adj" fmla="val 50000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6698552" y="9155430"/>
            <a:ext cx="1745933" cy="3479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离线/在线可选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8122825" y="9155430"/>
            <a:ext cx="962025" cy="347948"/>
          </a:xfrm>
          <a:prstGeom prst="roundRect">
            <a:avLst>
              <a:gd name="adj" fmla="val 50000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21"/>
          <p:cNvSpPr txBox="1"/>
          <p:nvPr/>
        </p:nvSpPr>
        <p:spPr>
          <a:xfrm>
            <a:off x="8122825" y="9155430"/>
            <a:ext cx="1202531" cy="3479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支持定制</a:t>
            </a:r>
            <a:endParaRPr lang="en-US" sz="1000" dirty="0"/>
          </a:p>
        </p:txBody>
      </p:sp>
      <p:pic>
        <p:nvPicPr>
          <p:cNvPr id="2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5286375"/>
            <a:ext cx="5715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762000" y="2628900"/>
            <a:ext cx="8810625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1E293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离线/在线双模式
</a:t>
            </a:r>
            <a:pPr algn="l" indent="0" marL="0">
              <a:buNone/>
            </a:pPr>
            <a:r>
              <a:rPr lang="en-US" sz="3600" b="1" dirty="0">
                <a:solidFill>
                  <a:srgbClr val="5096D2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灵活适配各类产线</a:t>
            </a:r>
            <a:endParaRPr lang="en-US" sz="3600" dirty="0"/>
          </a:p>
        </p:txBody>
      </p:sp>
      <p:sp>
        <p:nvSpPr>
          <p:cNvPr id="4" name="Text 2"/>
          <p:cNvSpPr txBox="1"/>
          <p:nvPr/>
        </p:nvSpPr>
        <p:spPr>
          <a:xfrm>
            <a:off x="762000" y="4191000"/>
            <a:ext cx="67056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dirty="0">
                <a:solidFill>
                  <a:srgbClr val="64748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针对不同工厂的数字化程度，提供定制化的连接方案，确保每一条产线都能实现零缺陷生产。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762000" y="5572125"/>
            <a:ext cx="4197382" cy="4113181"/>
          </a:xfrm>
          <a:prstGeom prst="roundRect">
            <a:avLst>
              <a:gd name="adj" fmla="val 9263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225581" y="6035707"/>
            <a:ext cx="762000" cy="7620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82" y="6226207"/>
            <a:ext cx="381000" cy="3810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225581" y="7102507"/>
            <a:ext cx="115728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E293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离线版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1225581" y="7750207"/>
            <a:ext cx="76200" cy="76200"/>
          </a:xfrm>
          <a:prstGeom prst="roundRect">
            <a:avLst>
              <a:gd name="adj" fmla="val 50000"/>
            </a:avLst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1454181" y="7674007"/>
            <a:ext cx="2070258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独立运行，无需联网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1225581" y="8245507"/>
            <a:ext cx="62580" cy="76200"/>
          </a:xfrm>
          <a:prstGeom prst="roundRect">
            <a:avLst>
              <a:gd name="adj" fmla="val 50000"/>
            </a:avLst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 txBox="1"/>
          <p:nvPr/>
        </p:nvSpPr>
        <p:spPr>
          <a:xfrm>
            <a:off x="1440561" y="8169307"/>
            <a:ext cx="307657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适用于对网络安全要求极高或产线条件受限的场景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1225581" y="9031319"/>
            <a:ext cx="76200" cy="76200"/>
          </a:xfrm>
          <a:prstGeom prst="roundRect">
            <a:avLst>
              <a:gd name="adj" fmla="val 50000"/>
            </a:avLst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1"/>
          <p:cNvSpPr txBox="1"/>
          <p:nvPr/>
        </p:nvSpPr>
        <p:spPr>
          <a:xfrm>
            <a:off x="1454181" y="8955120"/>
            <a:ext cx="2533173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即插即用，部署周期极短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3733800" y="5578507"/>
            <a:ext cx="1219200" cy="1219200"/>
          </a:xfrm>
          <a:prstGeom prst="rect">
            <a:avLst/>
          </a:prstGeom>
          <a:solidFill>
            <a:srgbClr val="5096D2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5343525" y="5572125"/>
            <a:ext cx="4184618" cy="4113181"/>
          </a:xfrm>
          <a:prstGeom prst="roundRect">
            <a:avLst>
              <a:gd name="adj" fmla="val 9263"/>
            </a:avLst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5800725" y="6029325"/>
            <a:ext cx="762000" cy="762000"/>
          </a:xfrm>
          <a:prstGeom prst="roundRect">
            <a:avLst>
              <a:gd name="adj" fmla="val 2000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6219825"/>
            <a:ext cx="381000" cy="381000"/>
          </a:xfrm>
          <a:prstGeom prst="rect">
            <a:avLst/>
          </a:prstGeom>
        </p:spPr>
      </p:pic>
      <p:sp>
        <p:nvSpPr>
          <p:cNvPr id="19" name="Text 15"/>
          <p:cNvSpPr txBox="1"/>
          <p:nvPr/>
        </p:nvSpPr>
        <p:spPr>
          <a:xfrm>
            <a:off x="5800725" y="7096125"/>
            <a:ext cx="115728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在线版</a:t>
            </a:r>
            <a:endParaRPr lang="en-US" sz="1900" dirty="0"/>
          </a:p>
        </p:txBody>
      </p:sp>
      <p:sp>
        <p:nvSpPr>
          <p:cNvPr id="20" name="Shape 16"/>
          <p:cNvSpPr/>
          <p:nvPr/>
        </p:nvSpPr>
        <p:spPr>
          <a:xfrm>
            <a:off x="5800725" y="7743825"/>
            <a:ext cx="76200" cy="76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7"/>
          <p:cNvSpPr txBox="1"/>
          <p:nvPr/>
        </p:nvSpPr>
        <p:spPr>
          <a:xfrm>
            <a:off x="6029325" y="7667625"/>
            <a:ext cx="2391728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深度对接MES/ERP系统</a:t>
            </a:r>
            <a:endParaRPr lang="en-US" sz="1100" dirty="0"/>
          </a:p>
        </p:txBody>
      </p:sp>
      <p:sp>
        <p:nvSpPr>
          <p:cNvPr id="22" name="Shape 18"/>
          <p:cNvSpPr/>
          <p:nvPr/>
        </p:nvSpPr>
        <p:spPr>
          <a:xfrm>
            <a:off x="5800725" y="8239125"/>
            <a:ext cx="65532" cy="76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6018562" y="8162925"/>
            <a:ext cx="307657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支持数据实时上传、远程配置、全流程生产追溯</a:t>
            </a:r>
            <a:endParaRPr lang="en-US" sz="1100" dirty="0"/>
          </a:p>
        </p:txBody>
      </p:sp>
      <p:sp>
        <p:nvSpPr>
          <p:cNvPr id="24" name="Shape 20"/>
          <p:cNvSpPr/>
          <p:nvPr/>
        </p:nvSpPr>
        <p:spPr>
          <a:xfrm>
            <a:off x="5800725" y="9024938"/>
            <a:ext cx="76200" cy="76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21"/>
          <p:cNvSpPr txBox="1"/>
          <p:nvPr/>
        </p:nvSpPr>
        <p:spPr>
          <a:xfrm>
            <a:off x="6029325" y="8948737"/>
            <a:ext cx="298323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完美适配数字化工厂管理需求</a:t>
            </a:r>
            <a:endParaRPr lang="en-US" sz="1100" dirty="0"/>
          </a:p>
        </p:txBody>
      </p:sp>
      <p:sp>
        <p:nvSpPr>
          <p:cNvPr id="26" name="Shape 22"/>
          <p:cNvSpPr/>
          <p:nvPr/>
        </p:nvSpPr>
        <p:spPr>
          <a:xfrm>
            <a:off x="762000" y="10448925"/>
            <a:ext cx="8763000" cy="2207419"/>
          </a:xfrm>
          <a:prstGeom prst="roundRect">
            <a:avLst>
              <a:gd name="adj" fmla="val 17260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Text 23"/>
          <p:cNvSpPr txBox="1"/>
          <p:nvPr/>
        </p:nvSpPr>
        <p:spPr>
          <a:xfrm>
            <a:off x="1219200" y="10906125"/>
            <a:ext cx="564356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为什么选择芸浦防错盒？</a:t>
            </a:r>
            <a:endParaRPr lang="en-US" sz="1500" dirty="0"/>
          </a:p>
        </p:txBody>
      </p:sp>
      <p:sp>
        <p:nvSpPr>
          <p:cNvPr id="28" name="Text 24"/>
          <p:cNvSpPr txBox="1"/>
          <p:nvPr/>
        </p:nvSpPr>
        <p:spPr>
          <a:xfrm>
            <a:off x="1219200" y="11363325"/>
            <a:ext cx="4514850" cy="8358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多数同类产品仅支持单一在线模式，对老旧产线或特定不联网场景支持不佳；</a:t>
            </a:r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芸浦防错盒双模可选，覆盖范围更广，适</a:t>
            </a:r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应性更强。</a:t>
            </a:r>
            <a:endParaRPr lang="en-US" sz="1100" dirty="0"/>
          </a:p>
        </p:txBody>
      </p:sp>
      <p:sp>
        <p:nvSpPr>
          <p:cNvPr id="29" name="Shape 25"/>
          <p:cNvSpPr/>
          <p:nvPr/>
        </p:nvSpPr>
        <p:spPr>
          <a:xfrm>
            <a:off x="6162675" y="11095482"/>
            <a:ext cx="9525" cy="914400"/>
          </a:xfrm>
          <a:prstGeom prst="rect">
            <a:avLst/>
          </a:prstGeom>
          <a:solidFill>
            <a:srgbClr val="33415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Shape 26"/>
          <p:cNvSpPr/>
          <p:nvPr/>
        </p:nvSpPr>
        <p:spPr>
          <a:xfrm>
            <a:off x="6629400" y="1128598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1324082"/>
            <a:ext cx="114300" cy="114300"/>
          </a:xfrm>
          <a:prstGeom prst="rect">
            <a:avLst/>
          </a:prstGeom>
        </p:spPr>
      </p:pic>
      <p:sp>
        <p:nvSpPr>
          <p:cNvPr id="32" name="Text 27"/>
          <p:cNvSpPr txBox="1"/>
          <p:nvPr/>
        </p:nvSpPr>
        <p:spPr>
          <a:xfrm>
            <a:off x="6934200" y="11266932"/>
            <a:ext cx="164592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覆盖所有产线场景</a:t>
            </a:r>
            <a:endParaRPr lang="en-US" sz="1000" dirty="0"/>
          </a:p>
        </p:txBody>
      </p:sp>
      <p:sp>
        <p:nvSpPr>
          <p:cNvPr id="33" name="Shape 28"/>
          <p:cNvSpPr/>
          <p:nvPr/>
        </p:nvSpPr>
        <p:spPr>
          <a:xfrm>
            <a:off x="6629400" y="1162888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11666982"/>
            <a:ext cx="114300" cy="114300"/>
          </a:xfrm>
          <a:prstGeom prst="rect">
            <a:avLst/>
          </a:prstGeom>
        </p:spPr>
      </p:pic>
      <p:sp>
        <p:nvSpPr>
          <p:cNvPr id="35" name="Text 29"/>
          <p:cNvSpPr txBox="1"/>
          <p:nvPr/>
        </p:nvSpPr>
        <p:spPr>
          <a:xfrm>
            <a:off x="6934200" y="11609832"/>
            <a:ext cx="123444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降低转型门槛</a:t>
            </a:r>
            <a:endParaRPr lang="en-US" sz="1000" dirty="0"/>
          </a:p>
        </p:txBody>
      </p:sp>
      <p:sp>
        <p:nvSpPr>
          <p:cNvPr id="36" name="Shape 3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7000" cy="14544675"/>
          </a:xfrm>
          <a:prstGeom prst="rect">
            <a:avLst/>
          </a:prstGeom>
        </p:spPr>
      </p:pic>
      <p:sp>
        <p:nvSpPr>
          <p:cNvPr id="38" name="Text 31"/>
          <p:cNvSpPr txBox="1"/>
          <p:nvPr/>
        </p:nvSpPr>
        <p:spPr>
          <a:xfrm>
            <a:off x="762000" y="13401675"/>
            <a:ext cx="198834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5096D2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YUMPOO</a:t>
            </a:r>
            <a:endParaRPr lang="en-US" sz="1500" dirty="0"/>
          </a:p>
        </p:txBody>
      </p:sp>
      <p:sp>
        <p:nvSpPr>
          <p:cNvPr id="39" name="Text 32"/>
          <p:cNvSpPr txBox="1"/>
          <p:nvPr/>
        </p:nvSpPr>
        <p:spPr>
          <a:xfrm>
            <a:off x="762000" y="13744575"/>
            <a:ext cx="2147411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上海芸浦信息技术有限公司</a:t>
            </a:r>
            <a:endParaRPr lang="en-US" sz="900" dirty="0"/>
          </a:p>
        </p:txBody>
      </p:sp>
      <p:sp>
        <p:nvSpPr>
          <p:cNvPr id="40" name="Text 33"/>
          <p:cNvSpPr txBox="1"/>
          <p:nvPr/>
        </p:nvSpPr>
        <p:spPr>
          <a:xfrm>
            <a:off x="7133749" y="13744575"/>
            <a:ext cx="3343275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00" spc="-52" kern="0" dirty="0">
                <a:solidFill>
                  <a:srgbClr val="CBD5E1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© 2026 DESIGNED BY YUMPOO INFO TECH.</a:t>
            </a:r>
            <a:endParaRPr lang="en-US" sz="900" dirty="0"/>
          </a:p>
        </p:txBody>
      </p:sp>
      <p:sp>
        <p:nvSpPr>
          <p:cNvPr id="41" name="Shape 34"/>
          <p:cNvSpPr/>
          <p:nvPr/>
        </p:nvSpPr>
        <p:spPr>
          <a:xfrm>
            <a:off x="762000" y="762000"/>
            <a:ext cx="609600" cy="38100"/>
          </a:xfrm>
          <a:prstGeom prst="rect">
            <a:avLst/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2" name="Text 35"/>
          <p:cNvSpPr txBox="1"/>
          <p:nvPr/>
        </p:nvSpPr>
        <p:spPr>
          <a:xfrm>
            <a:off x="762000" y="1028700"/>
            <a:ext cx="11049000" cy="4456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spc="-27" kern="0" dirty="0">
                <a:solidFill>
                  <a:srgbClr val="1E293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核心技术方案</a:t>
            </a:r>
            <a:endParaRPr lang="en-US" sz="2300" dirty="0"/>
          </a:p>
        </p:txBody>
      </p:sp>
      <p:sp>
        <p:nvSpPr>
          <p:cNvPr id="43" name="Text 36"/>
          <p:cNvSpPr txBox="1"/>
          <p:nvPr/>
        </p:nvSpPr>
        <p:spPr>
          <a:xfrm>
            <a:off x="762000" y="1550575"/>
            <a:ext cx="88106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Core technical solutions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62000" y="762000"/>
            <a:ext cx="609600" cy="38100"/>
          </a:xfrm>
          <a:prstGeom prst="rect">
            <a:avLst/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762000" y="1028700"/>
            <a:ext cx="11049000" cy="4456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spc="-27" kern="0" dirty="0">
                <a:solidFill>
                  <a:srgbClr val="1E293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产品定位与核心价值</a:t>
            </a:r>
            <a:endParaRPr lang="en-US" sz="2300" dirty="0"/>
          </a:p>
        </p:txBody>
      </p:sp>
      <p:sp>
        <p:nvSpPr>
          <p:cNvPr id="5" name="Text 3"/>
          <p:cNvSpPr txBox="1"/>
          <p:nvPr/>
        </p:nvSpPr>
        <p:spPr>
          <a:xfrm>
            <a:off x="762000" y="1550575"/>
            <a:ext cx="1101328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Product Positioning &amp; Core Values</a:t>
            </a:r>
            <a:endParaRPr lang="en-US" sz="1300" dirty="0"/>
          </a:p>
        </p:txBody>
      </p:sp>
      <p:sp>
        <p:nvSpPr>
          <p:cNvPr id="6" name="Text 4"/>
          <p:cNvSpPr txBox="1"/>
          <p:nvPr/>
        </p:nvSpPr>
        <p:spPr>
          <a:xfrm>
            <a:off x="762000" y="2331625"/>
            <a:ext cx="523875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-18" kern="0" dirty="0">
                <a:solidFill>
                  <a:srgbClr val="2563E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产品简介</a:t>
            </a:r>
            <a:endParaRPr lang="en-US" sz="1500" dirty="0"/>
          </a:p>
        </p:txBody>
      </p:sp>
      <p:sp>
        <p:nvSpPr>
          <p:cNvPr id="7" name="Text 5"/>
          <p:cNvSpPr txBox="1"/>
          <p:nvPr/>
        </p:nvSpPr>
        <p:spPr>
          <a:xfrm>
            <a:off x="762000" y="2933700"/>
            <a:ext cx="4181475" cy="8742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防错盒是一款智能工步防错设备，按步骤强制执行作业流程，防止跳步、漏步。支持扭力扳手、气动扳手、视觉感知、物料拾取等设备快速更换，即插即用。提供离线/在线版，适用于零件装配、产品检测、装配等高精度生产场景。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5353050" y="2333625"/>
            <a:ext cx="4152900" cy="2943225"/>
          </a:xfrm>
          <a:prstGeom prst="roundRect">
            <a:avLst>
              <a:gd name="adj" fmla="val 5178"/>
            </a:avLst>
          </a:prstGeom>
          <a:solidFill>
            <a:srgbClr val="F8FAFC"/>
          </a:solidFill>
          <a:ln w="9525">
            <a:solidFill>
              <a:srgbClr val="F1F5F9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>
            <a:alphaModFix amt="80000"/>
          </a:blip>
          <a:srcRect l="0" r="0" t="0" b="0"/>
          <a:stretch/>
        </p:blipFill>
        <p:spPr>
          <a:xfrm>
            <a:off x="5362575" y="2343150"/>
            <a:ext cx="4143375" cy="292417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762000" y="5534025"/>
            <a:ext cx="4229100" cy="3649028"/>
          </a:xfrm>
          <a:prstGeom prst="roundRect">
            <a:avLst>
              <a:gd name="adj" fmla="val 6265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1073182" y="5845207"/>
            <a:ext cx="533400" cy="53340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81" y="5997607"/>
            <a:ext cx="228600" cy="228600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073182" y="6531007"/>
            <a:ext cx="456009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-18" kern="0" dirty="0">
                <a:solidFill>
                  <a:srgbClr val="000000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降低出错率</a:t>
            </a:r>
            <a:endParaRPr lang="en-US" sz="1500" dirty="0"/>
          </a:p>
        </p:txBody>
      </p:sp>
      <p:sp>
        <p:nvSpPr>
          <p:cNvPr id="14" name="Text 10"/>
          <p:cNvSpPr txBox="1"/>
          <p:nvPr/>
        </p:nvSpPr>
        <p:spPr>
          <a:xfrm>
            <a:off x="1073182" y="6980586"/>
            <a:ext cx="4536281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消除跳步、漏步等人为失误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5295900" y="5534025"/>
            <a:ext cx="4229100" cy="3649028"/>
          </a:xfrm>
          <a:prstGeom prst="roundRect">
            <a:avLst>
              <a:gd name="adj" fmla="val 6265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5607082" y="5845207"/>
            <a:ext cx="533400" cy="53340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57" y="5997607"/>
            <a:ext cx="171450" cy="228600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5607082" y="6531007"/>
            <a:ext cx="456009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-18" kern="0" dirty="0">
                <a:solidFill>
                  <a:srgbClr val="000000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提升工作效率</a:t>
            </a:r>
            <a:endParaRPr lang="en-US" sz="1500" dirty="0"/>
          </a:p>
        </p:txBody>
      </p:sp>
      <p:sp>
        <p:nvSpPr>
          <p:cNvPr id="19" name="Text 14"/>
          <p:cNvSpPr txBox="1"/>
          <p:nvPr/>
        </p:nvSpPr>
        <p:spPr>
          <a:xfrm>
            <a:off x="5607082" y="6980586"/>
            <a:ext cx="4536281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减少返工与等待时间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762000" y="9486900"/>
            <a:ext cx="4229100" cy="3649028"/>
          </a:xfrm>
          <a:prstGeom prst="roundRect">
            <a:avLst>
              <a:gd name="adj" fmla="val 6265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1073182" y="9797986"/>
            <a:ext cx="533400" cy="53340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81" y="9950387"/>
            <a:ext cx="228600" cy="228600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1073182" y="10483786"/>
            <a:ext cx="456009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-18" kern="0" dirty="0">
                <a:solidFill>
                  <a:srgbClr val="000000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减少物料损耗</a:t>
            </a:r>
            <a:endParaRPr lang="en-US" sz="1500" dirty="0"/>
          </a:p>
        </p:txBody>
      </p:sp>
      <p:sp>
        <p:nvSpPr>
          <p:cNvPr id="24" name="Text 18"/>
          <p:cNvSpPr txBox="1"/>
          <p:nvPr/>
        </p:nvSpPr>
        <p:spPr>
          <a:xfrm>
            <a:off x="1073182" y="10933367"/>
            <a:ext cx="4536281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精准操作，降低浪费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5295900" y="9486900"/>
            <a:ext cx="4229100" cy="3649028"/>
          </a:xfrm>
          <a:prstGeom prst="roundRect">
            <a:avLst>
              <a:gd name="adj" fmla="val 6265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5607082" y="9797986"/>
            <a:ext cx="533400" cy="53340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07" y="9950387"/>
            <a:ext cx="285750" cy="228600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5607082" y="10483786"/>
            <a:ext cx="456009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-18" kern="0" dirty="0">
                <a:solidFill>
                  <a:srgbClr val="000000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缩短培训周期</a:t>
            </a:r>
            <a:endParaRPr lang="en-US" sz="1500" dirty="0"/>
          </a:p>
        </p:txBody>
      </p:sp>
      <p:sp>
        <p:nvSpPr>
          <p:cNvPr id="29" name="Text 22"/>
          <p:cNvSpPr txBox="1"/>
          <p:nvPr/>
        </p:nvSpPr>
        <p:spPr>
          <a:xfrm>
            <a:off x="5607082" y="10933367"/>
            <a:ext cx="4536281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标准化流程，新员工快速上手</a:t>
            </a:r>
            <a:endParaRPr lang="en-US" sz="1000" dirty="0"/>
          </a:p>
        </p:txBody>
      </p:sp>
      <p:sp>
        <p:nvSpPr>
          <p:cNvPr id="30" name="Shape 23"/>
          <p:cNvSpPr/>
          <p:nvPr/>
        </p:nvSpPr>
        <p:spPr>
          <a:xfrm>
            <a:off x="1474851" y="13682663"/>
            <a:ext cx="6423565" cy="9525"/>
          </a:xfrm>
          <a:prstGeom prst="rect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62000" y="4429125"/>
            <a:ext cx="4191000" cy="2651093"/>
          </a:xfrm>
          <a:prstGeom prst="roundRect">
            <a:avLst>
              <a:gd name="adj" fmla="val 172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225581" y="4892612"/>
            <a:ext cx="390525" cy="381000"/>
          </a:xfrm>
          <a:prstGeom prst="roundRect">
            <a:avLst>
              <a:gd name="adj" fmla="val 3000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1225581" y="4892612"/>
            <a:ext cx="390525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300" dirty="0"/>
          </a:p>
        </p:txBody>
      </p:sp>
      <p:sp>
        <p:nvSpPr>
          <p:cNvPr id="6" name="Text 4"/>
          <p:cNvSpPr txBox="1"/>
          <p:nvPr/>
        </p:nvSpPr>
        <p:spPr>
          <a:xfrm>
            <a:off x="1720882" y="4905375"/>
            <a:ext cx="2327434" cy="34928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工步顺序锁定</a:t>
            </a:r>
            <a:endParaRPr lang="en-US" sz="1900" dirty="0"/>
          </a:p>
        </p:txBody>
      </p:sp>
      <p:sp>
        <p:nvSpPr>
          <p:cNvPr id="7" name="Text 5"/>
          <p:cNvSpPr txBox="1"/>
          <p:nvPr/>
        </p:nvSpPr>
        <p:spPr>
          <a:xfrm>
            <a:off x="1225581" y="5502212"/>
            <a:ext cx="328612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未完成当前步，无法进入下一步。通过系统逻辑强制规范操作路径。</a:t>
            </a:r>
            <a:endParaRPr lang="en-US" sz="1500" dirty="0"/>
          </a:p>
        </p:txBody>
      </p:sp>
      <p:sp>
        <p:nvSpPr>
          <p:cNvPr id="8" name="Text 6"/>
          <p:cNvSpPr txBox="1"/>
          <p:nvPr/>
        </p:nvSpPr>
        <p:spPr>
          <a:xfrm>
            <a:off x="3336036" y="4435412"/>
            <a:ext cx="2035969" cy="1524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5334000" y="4429125"/>
            <a:ext cx="4191000" cy="2651093"/>
          </a:xfrm>
          <a:prstGeom prst="roundRect">
            <a:avLst>
              <a:gd name="adj" fmla="val 172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797582" y="4892612"/>
            <a:ext cx="390525" cy="381000"/>
          </a:xfrm>
          <a:prstGeom prst="roundRect">
            <a:avLst>
              <a:gd name="adj" fmla="val 3000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9"/>
          <p:cNvSpPr txBox="1"/>
          <p:nvPr/>
        </p:nvSpPr>
        <p:spPr>
          <a:xfrm>
            <a:off x="5797582" y="4892612"/>
            <a:ext cx="390525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300" dirty="0"/>
          </a:p>
        </p:txBody>
      </p:sp>
      <p:sp>
        <p:nvSpPr>
          <p:cNvPr id="12" name="Text 10"/>
          <p:cNvSpPr txBox="1"/>
          <p:nvPr/>
        </p:nvSpPr>
        <p:spPr>
          <a:xfrm>
            <a:off x="6292882" y="4905375"/>
            <a:ext cx="2726055" cy="34928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多设备即插即用</a:t>
            </a:r>
            <a:endParaRPr lang="en-US" sz="1900" dirty="0"/>
          </a:p>
        </p:txBody>
      </p:sp>
      <p:sp>
        <p:nvSpPr>
          <p:cNvPr id="13" name="Text 11"/>
          <p:cNvSpPr txBox="1"/>
          <p:nvPr/>
        </p:nvSpPr>
        <p:spPr>
          <a:xfrm>
            <a:off x="5797582" y="5502212"/>
            <a:ext cx="328612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采用航空插头设计，支持热插拔。换工具不换主机，自动识别加载参数。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62000" y="1009650"/>
            <a:ext cx="457200" cy="7620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3"/>
          <p:cNvSpPr txBox="1"/>
          <p:nvPr/>
        </p:nvSpPr>
        <p:spPr>
          <a:xfrm>
            <a:off x="1371600" y="914400"/>
            <a:ext cx="5323523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spc="300" kern="0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SMART SOLUTION</a:t>
            </a:r>
            <a:endParaRPr lang="en-US" sz="1300" dirty="0"/>
          </a:p>
        </p:txBody>
      </p:sp>
      <p:sp>
        <p:nvSpPr>
          <p:cNvPr id="16" name="Text 14"/>
          <p:cNvSpPr txBox="1"/>
          <p:nvPr/>
        </p:nvSpPr>
        <p:spPr>
          <a:xfrm>
            <a:off x="762000" y="1409700"/>
            <a:ext cx="8810625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47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防错盒 —— 
</a:t>
            </a:r>
            <a:pPr algn="l" indent="0" marL="0">
              <a:buNone/>
            </a:pPr>
            <a:r>
              <a:rPr lang="en-US" sz="470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工步防错，一步不错</a:t>
            </a:r>
            <a:endParaRPr lang="en-US" sz="4700" dirty="0"/>
          </a:p>
        </p:txBody>
      </p:sp>
      <p:sp>
        <p:nvSpPr>
          <p:cNvPr id="17" name="Text 15"/>
          <p:cNvSpPr txBox="1"/>
          <p:nvPr/>
        </p:nvSpPr>
        <p:spPr>
          <a:xfrm>
            <a:off x="762000" y="3223260"/>
            <a:ext cx="804862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按步骤强制执行作业流程，防止跳步、漏步，从源头杜绝人为失误。</a:t>
            </a:r>
            <a:endParaRPr lang="en-US" sz="2100" dirty="0"/>
          </a:p>
        </p:txBody>
      </p:sp>
      <p:sp>
        <p:nvSpPr>
          <p:cNvPr id="18" name="Text 16"/>
          <p:cNvSpPr txBox="1"/>
          <p:nvPr/>
        </p:nvSpPr>
        <p:spPr>
          <a:xfrm>
            <a:off x="990600" y="7419975"/>
            <a:ext cx="558069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详细技术规格 / Technical Specs</a:t>
            </a:r>
            <a:endParaRPr lang="en-US" sz="1900" dirty="0"/>
          </a:p>
        </p:txBody>
      </p:sp>
      <p:sp>
        <p:nvSpPr>
          <p:cNvPr id="19" name="Shape 17"/>
          <p:cNvSpPr/>
          <p:nvPr/>
        </p:nvSpPr>
        <p:spPr>
          <a:xfrm>
            <a:off x="762000" y="8096250"/>
            <a:ext cx="8763000" cy="5149882"/>
          </a:xfrm>
          <a:prstGeom prst="roundRect">
            <a:avLst>
              <a:gd name="adj" fmla="val 7398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68382" y="8102632"/>
            <a:ext cx="8750332" cy="917544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9"/>
          <p:cNvSpPr txBox="1"/>
          <p:nvPr/>
        </p:nvSpPr>
        <p:spPr>
          <a:xfrm>
            <a:off x="768382" y="8102632"/>
            <a:ext cx="3667125" cy="9175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项目 / Project</a:t>
            </a:r>
            <a:endParaRPr lang="en-US" sz="1500" dirty="0"/>
          </a:p>
        </p:txBody>
      </p:sp>
      <p:sp>
        <p:nvSpPr>
          <p:cNvPr id="22" name="Text 20"/>
          <p:cNvSpPr txBox="1"/>
          <p:nvPr/>
        </p:nvSpPr>
        <p:spPr>
          <a:xfrm>
            <a:off x="3685127" y="8102632"/>
            <a:ext cx="7334250" cy="9175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参数 / Value</a:t>
            </a: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768382" y="9864757"/>
            <a:ext cx="8750332" cy="844582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Text 22"/>
          <p:cNvSpPr txBox="1"/>
          <p:nvPr/>
        </p:nvSpPr>
        <p:spPr>
          <a:xfrm>
            <a:off x="768382" y="9864757"/>
            <a:ext cx="3667125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机身材质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768382" y="10709339"/>
            <a:ext cx="8750332" cy="844582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24"/>
          <p:cNvSpPr txBox="1"/>
          <p:nvPr/>
        </p:nvSpPr>
        <p:spPr>
          <a:xfrm>
            <a:off x="768382" y="10709339"/>
            <a:ext cx="3667125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接口类型</a:t>
            </a:r>
            <a:endParaRPr lang="en-US" sz="1500" dirty="0"/>
          </a:p>
        </p:txBody>
      </p:sp>
      <p:sp>
        <p:nvSpPr>
          <p:cNvPr id="27" name="Shape 25"/>
          <p:cNvSpPr/>
          <p:nvPr/>
        </p:nvSpPr>
        <p:spPr>
          <a:xfrm>
            <a:off x="768382" y="11553825"/>
            <a:ext cx="8750332" cy="844582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Text 26"/>
          <p:cNvSpPr txBox="1"/>
          <p:nvPr/>
        </p:nvSpPr>
        <p:spPr>
          <a:xfrm>
            <a:off x="768382" y="11553825"/>
            <a:ext cx="3667125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整机重量</a:t>
            </a:r>
            <a:endParaRPr lang="en-US" sz="1500" dirty="0"/>
          </a:p>
        </p:txBody>
      </p:sp>
      <p:sp>
        <p:nvSpPr>
          <p:cNvPr id="29" name="Text 27"/>
          <p:cNvSpPr txBox="1"/>
          <p:nvPr/>
        </p:nvSpPr>
        <p:spPr>
          <a:xfrm>
            <a:off x="768382" y="9020175"/>
            <a:ext cx="3667125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设备尺寸</a:t>
            </a:r>
            <a:endParaRPr lang="en-US" sz="1500" dirty="0"/>
          </a:p>
        </p:txBody>
      </p:sp>
      <p:sp>
        <p:nvSpPr>
          <p:cNvPr id="30" name="Text 28"/>
          <p:cNvSpPr txBox="1"/>
          <p:nvPr/>
        </p:nvSpPr>
        <p:spPr>
          <a:xfrm>
            <a:off x="3686175" y="9867900"/>
            <a:ext cx="7334250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高品质冷轧钢板 </a:t>
            </a:r>
            <a:endParaRPr lang="en-US" sz="1500" dirty="0"/>
          </a:p>
        </p:txBody>
      </p:sp>
      <p:sp>
        <p:nvSpPr>
          <p:cNvPr id="31" name="Text 29"/>
          <p:cNvSpPr txBox="1"/>
          <p:nvPr/>
        </p:nvSpPr>
        <p:spPr>
          <a:xfrm>
            <a:off x="3686175" y="10734675"/>
            <a:ext cx="7334250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M12 A编码 航空插头(IEC 61076-2-101)</a:t>
            </a:r>
            <a:endParaRPr lang="en-US" sz="1500" dirty="0"/>
          </a:p>
        </p:txBody>
      </p:sp>
      <p:sp>
        <p:nvSpPr>
          <p:cNvPr id="32" name="Text 30"/>
          <p:cNvSpPr txBox="1"/>
          <p:nvPr/>
        </p:nvSpPr>
        <p:spPr>
          <a:xfrm>
            <a:off x="3685127" y="11553825"/>
            <a:ext cx="7334250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3.0 kg ± 0.5kg</a:t>
            </a:r>
            <a:endParaRPr lang="en-US" sz="1500" dirty="0"/>
          </a:p>
        </p:txBody>
      </p:sp>
      <p:sp>
        <p:nvSpPr>
          <p:cNvPr id="33" name="Text 31"/>
          <p:cNvSpPr txBox="1"/>
          <p:nvPr/>
        </p:nvSpPr>
        <p:spPr>
          <a:xfrm>
            <a:off x="3685127" y="9020175"/>
            <a:ext cx="7334250" cy="844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250 × 200 × 150 mm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33400" y="1971675"/>
            <a:ext cx="8763000" cy="4451318"/>
          </a:xfrm>
          <a:prstGeom prst="roundRect">
            <a:avLst>
              <a:gd name="adj" fmla="val 6847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923925" y="2933700"/>
            <a:ext cx="362902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航空插头设计，支持热插拔</a:t>
            </a:r>
            <a:endParaRPr lang="en-US" sz="2300" dirty="0"/>
          </a:p>
        </p:txBody>
      </p:sp>
      <p:sp>
        <p:nvSpPr>
          <p:cNvPr id="5" name="Text 3"/>
          <p:cNvSpPr txBox="1"/>
          <p:nvPr/>
        </p:nvSpPr>
        <p:spPr>
          <a:xfrm>
            <a:off x="923925" y="3924300"/>
            <a:ext cx="362902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无需编程、无需重启系统。无论从扭力扳手切换到气动扳手，还是增加检测模块，只需拔下旧设备、插上新设备。</a:t>
            </a:r>
            <a:endParaRPr lang="en-US" sz="1300" dirty="0"/>
          </a:p>
        </p:txBody>
      </p:sp>
      <p:sp>
        <p:nvSpPr>
          <p:cNvPr id="6" name="Text 4"/>
          <p:cNvSpPr txBox="1"/>
          <p:nvPr/>
        </p:nvSpPr>
        <p:spPr>
          <a:xfrm>
            <a:off x="923925" y="5467350"/>
            <a:ext cx="109299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Min</a:t>
            </a:r>
            <a:endParaRPr lang="en-US" sz="1900" dirty="0"/>
          </a:p>
        </p:txBody>
      </p:sp>
      <p:sp>
        <p:nvSpPr>
          <p:cNvPr id="7" name="Text 5"/>
          <p:cNvSpPr txBox="1"/>
          <p:nvPr/>
        </p:nvSpPr>
        <p:spPr>
          <a:xfrm>
            <a:off x="923925" y="5848350"/>
            <a:ext cx="1092994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快速设备更换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105025" y="5467350"/>
            <a:ext cx="9525" cy="457200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7"/>
          <p:cNvSpPr txBox="1"/>
          <p:nvPr/>
        </p:nvSpPr>
        <p:spPr>
          <a:xfrm>
            <a:off x="2495550" y="5467350"/>
            <a:ext cx="105251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</a:t>
            </a:r>
            <a:endParaRPr lang="en-US" sz="1900" dirty="0"/>
          </a:p>
        </p:txBody>
      </p:sp>
      <p:sp>
        <p:nvSpPr>
          <p:cNvPr id="10" name="Text 8"/>
          <p:cNvSpPr txBox="1"/>
          <p:nvPr/>
        </p:nvSpPr>
        <p:spPr>
          <a:xfrm>
            <a:off x="2495550" y="5848350"/>
            <a:ext cx="1092994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智能参数识别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229350" y="2971800"/>
            <a:ext cx="2971800" cy="1304925"/>
          </a:xfrm>
          <a:prstGeom prst="roundRect">
            <a:avLst>
              <a:gd name="adj" fmla="val 11679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534150" y="2038350"/>
            <a:ext cx="2390775" cy="284797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19150" y="657225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1"/>
          <p:cNvSpPr txBox="1"/>
          <p:nvPr/>
        </p:nvSpPr>
        <p:spPr>
          <a:xfrm>
            <a:off x="1009650" y="6581775"/>
            <a:ext cx="2173129" cy="27936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全场景对接能力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800100" y="6724650"/>
            <a:ext cx="8763000" cy="1689069"/>
          </a:xfrm>
          <a:prstGeom prst="roundRect">
            <a:avLst>
              <a:gd name="adj" fmla="val 9023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1035082" y="6959632"/>
            <a:ext cx="1828800" cy="1219200"/>
          </a:xfrm>
          <a:prstGeom prst="roundRect">
            <a:avLst>
              <a:gd name="adj" fmla="val 9375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82" y="6959632"/>
            <a:ext cx="1828800" cy="1219200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3092482" y="6959632"/>
            <a:ext cx="1478757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01. 扭力扳手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8604219" y="6959632"/>
            <a:ext cx="733425" cy="228600"/>
          </a:xfrm>
          <a:prstGeom prst="roundRect">
            <a:avLst>
              <a:gd name="adj" fmla="val 16667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Text 16"/>
          <p:cNvSpPr txBox="1"/>
          <p:nvPr/>
        </p:nvSpPr>
        <p:spPr>
          <a:xfrm>
            <a:off x="8604219" y="6959632"/>
            <a:ext cx="95345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00" b="1" dirty="0">
                <a:solidFill>
                  <a:srgbClr val="3B82F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高精度追溯</a:t>
            </a:r>
            <a:endParaRPr lang="en-US" sz="700" dirty="0"/>
          </a:p>
        </p:txBody>
      </p:sp>
      <p:sp>
        <p:nvSpPr>
          <p:cNvPr id="21" name="Text 17"/>
          <p:cNvSpPr txBox="1"/>
          <p:nvPr/>
        </p:nvSpPr>
        <p:spPr>
          <a:xfrm>
            <a:off x="3092482" y="7302532"/>
            <a:ext cx="62674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管控螺栓拧紧顺序，预设扭矩目标。不合格自动锁定并报警，数据实时记录用于质量追溯。适用于发动机装配/航空航天等。</a:t>
            </a:r>
            <a:endParaRPr lang="en-US" sz="1000" dirty="0"/>
          </a:p>
        </p:txBody>
      </p:sp>
      <p:sp>
        <p:nvSpPr>
          <p:cNvPr id="22" name="Shape 18"/>
          <p:cNvSpPr/>
          <p:nvPr/>
        </p:nvSpPr>
        <p:spPr>
          <a:xfrm>
            <a:off x="800100" y="8648700"/>
            <a:ext cx="8763000" cy="1689069"/>
          </a:xfrm>
          <a:prstGeom prst="roundRect">
            <a:avLst>
              <a:gd name="adj" fmla="val 9023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1035082" y="8883586"/>
            <a:ext cx="1828800" cy="1219200"/>
          </a:xfrm>
          <a:prstGeom prst="roundRect">
            <a:avLst>
              <a:gd name="adj" fmla="val 9375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82" y="8883586"/>
            <a:ext cx="1828800" cy="1219200"/>
          </a:xfrm>
          <a:prstGeom prst="rect">
            <a:avLst/>
          </a:prstGeom>
        </p:spPr>
      </p:pic>
      <p:sp>
        <p:nvSpPr>
          <p:cNvPr id="25" name="Text 20"/>
          <p:cNvSpPr txBox="1"/>
          <p:nvPr/>
        </p:nvSpPr>
        <p:spPr>
          <a:xfrm>
            <a:off x="3092482" y="8883586"/>
            <a:ext cx="153019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02. 气动扳手</a:t>
            </a:r>
            <a:endParaRPr lang="en-US" sz="1300" dirty="0"/>
          </a:p>
        </p:txBody>
      </p:sp>
      <p:sp>
        <p:nvSpPr>
          <p:cNvPr id="26" name="Shape 21"/>
          <p:cNvSpPr/>
          <p:nvPr/>
        </p:nvSpPr>
        <p:spPr>
          <a:xfrm>
            <a:off x="8604219" y="8883586"/>
            <a:ext cx="733425" cy="228600"/>
          </a:xfrm>
          <a:prstGeom prst="roundRect">
            <a:avLst>
              <a:gd name="adj" fmla="val 16667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Text 22"/>
          <p:cNvSpPr txBox="1"/>
          <p:nvPr/>
        </p:nvSpPr>
        <p:spPr>
          <a:xfrm>
            <a:off x="8604219" y="8883586"/>
            <a:ext cx="95345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00" b="1" dirty="0">
                <a:solidFill>
                  <a:srgbClr val="3B82F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低成本升级</a:t>
            </a:r>
            <a:endParaRPr lang="en-US" sz="700" dirty="0"/>
          </a:p>
        </p:txBody>
      </p:sp>
      <p:sp>
        <p:nvSpPr>
          <p:cNvPr id="28" name="Text 23"/>
          <p:cNvSpPr txBox="1"/>
          <p:nvPr/>
        </p:nvSpPr>
        <p:spPr>
          <a:xfrm>
            <a:off x="3092482" y="9226486"/>
            <a:ext cx="62674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加装流量传感器监测次数。未达设定次数锁定工装，低成本实现大扭矩紧固防错。适用于汽车座椅及家电等。</a:t>
            </a:r>
            <a:endParaRPr lang="en-US" sz="1000" dirty="0"/>
          </a:p>
        </p:txBody>
      </p:sp>
      <p:sp>
        <p:nvSpPr>
          <p:cNvPr id="29" name="Shape 24"/>
          <p:cNvSpPr/>
          <p:nvPr/>
        </p:nvSpPr>
        <p:spPr>
          <a:xfrm>
            <a:off x="800100" y="10563225"/>
            <a:ext cx="8763000" cy="1689069"/>
          </a:xfrm>
          <a:prstGeom prst="roundRect">
            <a:avLst>
              <a:gd name="adj" fmla="val 9023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Shape 25"/>
          <p:cNvSpPr/>
          <p:nvPr/>
        </p:nvSpPr>
        <p:spPr>
          <a:xfrm>
            <a:off x="1035082" y="10798207"/>
            <a:ext cx="1828800" cy="1219200"/>
          </a:xfrm>
          <a:prstGeom prst="roundRect">
            <a:avLst>
              <a:gd name="adj" fmla="val 9375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82" y="10798207"/>
            <a:ext cx="1828800" cy="1219200"/>
          </a:xfrm>
          <a:prstGeom prst="rect">
            <a:avLst/>
          </a:prstGeom>
        </p:spPr>
      </p:pic>
      <p:sp>
        <p:nvSpPr>
          <p:cNvPr id="32" name="Text 26"/>
          <p:cNvSpPr txBox="1"/>
          <p:nvPr/>
        </p:nvSpPr>
        <p:spPr>
          <a:xfrm>
            <a:off x="3092482" y="10798207"/>
            <a:ext cx="153019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03. 视觉感知</a:t>
            </a:r>
            <a:endParaRPr lang="en-US" sz="1300" dirty="0"/>
          </a:p>
        </p:txBody>
      </p:sp>
      <p:sp>
        <p:nvSpPr>
          <p:cNvPr id="33" name="Shape 27"/>
          <p:cNvSpPr/>
          <p:nvPr/>
        </p:nvSpPr>
        <p:spPr>
          <a:xfrm>
            <a:off x="8604219" y="10798207"/>
            <a:ext cx="733425" cy="228600"/>
          </a:xfrm>
          <a:prstGeom prst="roundRect">
            <a:avLst>
              <a:gd name="adj" fmla="val 16667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4" name="Text 28"/>
          <p:cNvSpPr txBox="1"/>
          <p:nvPr/>
        </p:nvSpPr>
        <p:spPr>
          <a:xfrm>
            <a:off x="8604219" y="10798207"/>
            <a:ext cx="95345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00" b="1" dirty="0">
                <a:solidFill>
                  <a:srgbClr val="3B82F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智能防混线</a:t>
            </a:r>
            <a:endParaRPr lang="en-US" sz="700" dirty="0"/>
          </a:p>
        </p:txBody>
      </p:sp>
      <p:sp>
        <p:nvSpPr>
          <p:cNvPr id="35" name="Text 29"/>
          <p:cNvSpPr txBox="1"/>
          <p:nvPr/>
        </p:nvSpPr>
        <p:spPr>
          <a:xfrm>
            <a:off x="3092482" y="11141107"/>
            <a:ext cx="62674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自动检测零件有无、型号、方向。发现错漏装即刻锁定。识别车型，防止混线生产风险。适用于电子贴装等。</a:t>
            </a:r>
            <a:endParaRPr lang="en-US" sz="1000" dirty="0"/>
          </a:p>
        </p:txBody>
      </p:sp>
      <p:sp>
        <p:nvSpPr>
          <p:cNvPr id="36" name="Shape 30"/>
          <p:cNvSpPr/>
          <p:nvPr/>
        </p:nvSpPr>
        <p:spPr>
          <a:xfrm>
            <a:off x="800100" y="12477750"/>
            <a:ext cx="8763000" cy="1689069"/>
          </a:xfrm>
          <a:prstGeom prst="roundRect">
            <a:avLst>
              <a:gd name="adj" fmla="val 9023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Shape 31"/>
          <p:cNvSpPr/>
          <p:nvPr/>
        </p:nvSpPr>
        <p:spPr>
          <a:xfrm>
            <a:off x="1035082" y="12712732"/>
            <a:ext cx="1828800" cy="1219200"/>
          </a:xfrm>
          <a:prstGeom prst="roundRect">
            <a:avLst>
              <a:gd name="adj" fmla="val 9375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82" y="12712732"/>
            <a:ext cx="1828800" cy="1219200"/>
          </a:xfrm>
          <a:prstGeom prst="rect">
            <a:avLst/>
          </a:prstGeom>
        </p:spPr>
      </p:pic>
      <p:sp>
        <p:nvSpPr>
          <p:cNvPr id="39" name="Text 32"/>
          <p:cNvSpPr txBox="1"/>
          <p:nvPr/>
        </p:nvSpPr>
        <p:spPr>
          <a:xfrm>
            <a:off x="3092482" y="12712732"/>
            <a:ext cx="154305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04. 物料拾取</a:t>
            </a:r>
            <a:endParaRPr lang="en-US" sz="1300" dirty="0"/>
          </a:p>
        </p:txBody>
      </p:sp>
      <p:sp>
        <p:nvSpPr>
          <p:cNvPr id="40" name="Shape 33"/>
          <p:cNvSpPr/>
          <p:nvPr/>
        </p:nvSpPr>
        <p:spPr>
          <a:xfrm>
            <a:off x="8604219" y="12712732"/>
            <a:ext cx="733425" cy="228600"/>
          </a:xfrm>
          <a:prstGeom prst="roundRect">
            <a:avLst>
              <a:gd name="adj" fmla="val 16667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Text 34"/>
          <p:cNvSpPr txBox="1"/>
          <p:nvPr/>
        </p:nvSpPr>
        <p:spPr>
          <a:xfrm>
            <a:off x="8604219" y="12712732"/>
            <a:ext cx="95345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00" b="1" dirty="0">
                <a:solidFill>
                  <a:srgbClr val="3B82F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零出错导向</a:t>
            </a:r>
            <a:endParaRPr lang="en-US" sz="700" dirty="0"/>
          </a:p>
        </p:txBody>
      </p:sp>
      <p:sp>
        <p:nvSpPr>
          <p:cNvPr id="42" name="Text 35"/>
          <p:cNvSpPr txBox="1"/>
          <p:nvPr/>
        </p:nvSpPr>
        <p:spPr>
          <a:xfrm>
            <a:off x="3092482" y="13055632"/>
            <a:ext cx="8461058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按工步点亮料盒，传感器自动感应确认。非亮灯取料即报警锁定。适用于多品种小批量装配等。</a:t>
            </a:r>
            <a:endParaRPr lang="en-US" sz="1000" dirty="0"/>
          </a:p>
        </p:txBody>
      </p:sp>
      <p:sp>
        <p:nvSpPr>
          <p:cNvPr id="43" name="Shape 36"/>
          <p:cNvSpPr/>
          <p:nvPr/>
        </p:nvSpPr>
        <p:spPr>
          <a:xfrm>
            <a:off x="762000" y="762000"/>
            <a:ext cx="609600" cy="38100"/>
          </a:xfrm>
          <a:prstGeom prst="rect">
            <a:avLst/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4" name="Text 37"/>
          <p:cNvSpPr txBox="1"/>
          <p:nvPr/>
        </p:nvSpPr>
        <p:spPr>
          <a:xfrm>
            <a:off x="762000" y="1104900"/>
            <a:ext cx="1101328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0F172A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全场景设备</a:t>
            </a:r>
            <a:pPr algn="l" indent="0" marL="0">
              <a:buNone/>
            </a:pPr>
            <a:r>
              <a:rPr lang="en-US" sz="3100" b="1" dirty="0">
                <a:solidFill>
                  <a:srgbClr val="60A5FA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极速切换</a:t>
            </a:r>
            <a:pPr algn="l" indent="0" marL="0">
              <a:buNone/>
            </a:pPr>
            <a:r>
              <a:rPr lang="en-US" sz="3100" b="1" dirty="0">
                <a:solidFill>
                  <a:srgbClr val="0F172A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与互连 </a:t>
            </a:r>
            <a:endParaRPr lang="en-US" sz="3100" dirty="0"/>
          </a:p>
        </p:txBody>
      </p:sp>
      <p:sp>
        <p:nvSpPr>
          <p:cNvPr id="45" name="Text 38"/>
          <p:cNvSpPr txBox="1"/>
          <p:nvPr/>
        </p:nvSpPr>
        <p:spPr>
          <a:xfrm>
            <a:off x="771525" y="1790700"/>
            <a:ext cx="1101328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Aviation Plug Design · Hot-Swappable · 5-Min Deployment</a:t>
            </a:r>
            <a:endParaRPr lang="en-US" sz="1500" dirty="0"/>
          </a:p>
        </p:txBody>
      </p:sp>
      <p:pic>
        <p:nvPicPr>
          <p:cNvPr id="4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4705350"/>
            <a:ext cx="2921032" cy="1524000"/>
          </a:xfrm>
          <a:prstGeom prst="rect">
            <a:avLst/>
          </a:prstGeom>
        </p:spPr>
      </p:pic>
      <p:sp>
        <p:nvSpPr>
          <p:cNvPr id="47" name="Text 39"/>
          <p:cNvSpPr txBox="1"/>
          <p:nvPr/>
        </p:nvSpPr>
        <p:spPr>
          <a:xfrm>
            <a:off x="4933950" y="5600700"/>
            <a:ext cx="1607344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60A5F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安装实拍</a:t>
            </a:r>
            <a:endParaRPr lang="en-US" sz="1300" dirty="0"/>
          </a:p>
        </p:txBody>
      </p:sp>
      <p:sp>
        <p:nvSpPr>
          <p:cNvPr id="48" name="Text 40"/>
          <p:cNvSpPr txBox="1"/>
          <p:nvPr/>
        </p:nvSpPr>
        <p:spPr>
          <a:xfrm>
            <a:off x="4867275" y="3419475"/>
            <a:ext cx="1607344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60A5F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产品接口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5096D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287000" cy="1454467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454467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2000" y="7620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" y="923925"/>
            <a:ext cx="250032" cy="28575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600200" y="843915"/>
            <a:ext cx="1838801" cy="4456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spc="-27" kern="0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信任背书</a:t>
            </a:r>
            <a:endParaRPr lang="en-US" sz="2300" dirty="0"/>
          </a:p>
        </p:txBody>
      </p:sp>
      <p:sp>
        <p:nvSpPr>
          <p:cNvPr id="8" name="Shape 4"/>
          <p:cNvSpPr/>
          <p:nvPr/>
        </p:nvSpPr>
        <p:spPr>
          <a:xfrm>
            <a:off x="762000" y="2133600"/>
            <a:ext cx="2717768" cy="1784604"/>
          </a:xfrm>
          <a:prstGeom prst="roundRect">
            <a:avLst>
              <a:gd name="adj" fmla="val 1281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806482" y="3024188"/>
            <a:ext cx="2667000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300" b="1" spc="-15" kern="0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ISO9001</a:t>
            </a:r>
            <a:endParaRPr lang="en-US" sz="1300" dirty="0"/>
          </a:p>
        </p:txBody>
      </p:sp>
      <p:sp>
        <p:nvSpPr>
          <p:cNvPr id="10" name="Text 6"/>
          <p:cNvSpPr txBox="1"/>
          <p:nvPr/>
        </p:nvSpPr>
        <p:spPr>
          <a:xfrm>
            <a:off x="806482" y="3348037"/>
            <a:ext cx="2667000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000" spc="24" kern="0" dirty="0">
                <a:solidFill>
                  <a:srgbClr val="DBEAF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质量管理体系认证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6810375" y="2133600"/>
            <a:ext cx="2717768" cy="1784604"/>
          </a:xfrm>
          <a:prstGeom prst="roundRect">
            <a:avLst>
              <a:gd name="adj" fmla="val 1281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61" y="2444782"/>
            <a:ext cx="342900" cy="3429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6855952" y="3024188"/>
            <a:ext cx="2655094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300" b="1" spc="-15" kern="0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专利证书</a:t>
            </a:r>
            <a:endParaRPr lang="en-US" sz="1300" dirty="0"/>
          </a:p>
        </p:txBody>
      </p:sp>
      <p:sp>
        <p:nvSpPr>
          <p:cNvPr id="14" name="Text 9"/>
          <p:cNvSpPr txBox="1"/>
          <p:nvPr/>
        </p:nvSpPr>
        <p:spPr>
          <a:xfrm>
            <a:off x="6854762" y="3348037"/>
            <a:ext cx="2667000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000" spc="24" kern="0" dirty="0">
                <a:solidFill>
                  <a:srgbClr val="DBEAF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自主核心研发专利</a:t>
            </a:r>
            <a:endParaRPr lang="en-US" sz="1000" dirty="0"/>
          </a:p>
        </p:txBody>
      </p:sp>
      <p:sp>
        <p:nvSpPr>
          <p:cNvPr id="15" name="Shape 10"/>
          <p:cNvSpPr/>
          <p:nvPr/>
        </p:nvSpPr>
        <p:spPr>
          <a:xfrm>
            <a:off x="762000" y="9601200"/>
            <a:ext cx="8763000" cy="4193382"/>
          </a:xfrm>
          <a:prstGeom prst="roundRect">
            <a:avLst>
              <a:gd name="adj" fmla="val 908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1"/>
          <p:cNvSpPr txBox="1"/>
          <p:nvPr/>
        </p:nvSpPr>
        <p:spPr>
          <a:xfrm>
            <a:off x="1371600" y="10210800"/>
            <a:ext cx="5439251" cy="377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spc="-54" kern="0" dirty="0">
                <a:solidFill>
                  <a:srgbClr val="1E293B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上海芸浦信息技术有限公司</a:t>
            </a:r>
            <a:endParaRPr lang="en-US" sz="2300" dirty="0"/>
          </a:p>
        </p:txBody>
      </p:sp>
      <p:sp>
        <p:nvSpPr>
          <p:cNvPr id="17" name="Shape 12"/>
          <p:cNvSpPr/>
          <p:nvPr/>
        </p:nvSpPr>
        <p:spPr>
          <a:xfrm>
            <a:off x="1371600" y="12277725"/>
            <a:ext cx="7543800" cy="905446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868751"/>
            <a:ext cx="114300" cy="114300"/>
          </a:xfrm>
          <a:prstGeom prst="rect">
            <a:avLst/>
          </a:prstGeom>
        </p:spPr>
      </p:pic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0854595"/>
            <a:ext cx="114300" cy="152400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1562100" y="12666821"/>
            <a:ext cx="600075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全国联保</a:t>
            </a:r>
            <a:endParaRPr lang="en-US" sz="1000" dirty="0"/>
          </a:p>
        </p:txBody>
      </p:sp>
      <p:sp>
        <p:nvSpPr>
          <p:cNvPr id="21" name="Text 14"/>
          <p:cNvSpPr txBox="1"/>
          <p:nvPr/>
        </p:nvSpPr>
        <p:spPr>
          <a:xfrm>
            <a:off x="1638300" y="10816495"/>
            <a:ext cx="3253264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上海市泗泾镇嘉南红塔大厦703</a:t>
            </a:r>
            <a:endParaRPr lang="en-US" sz="1000" dirty="0"/>
          </a:p>
        </p:txBody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020" y="12868751"/>
            <a:ext cx="114300" cy="114300"/>
          </a:xfrm>
          <a:prstGeom prst="rect">
            <a:avLst/>
          </a:prstGeom>
        </p:spPr>
      </p:pic>
      <p:pic>
        <p:nvPicPr>
          <p:cNvPr id="2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1227975"/>
            <a:ext cx="152400" cy="152400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2632519" y="12666821"/>
            <a:ext cx="1247775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7×24小时技术支持</a:t>
            </a:r>
            <a:endParaRPr lang="en-US" sz="1000" dirty="0"/>
          </a:p>
        </p:txBody>
      </p:sp>
      <p:sp>
        <p:nvSpPr>
          <p:cNvPr id="25" name="Text 16"/>
          <p:cNvSpPr txBox="1"/>
          <p:nvPr/>
        </p:nvSpPr>
        <p:spPr>
          <a:xfrm>
            <a:off x="1676400" y="11189875"/>
            <a:ext cx="2821781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18502110405</a:t>
            </a:r>
            <a:endParaRPr lang="en-US" sz="1000" dirty="0"/>
          </a:p>
        </p:txBody>
      </p:sp>
      <p:pic>
        <p:nvPicPr>
          <p:cNvPr id="2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471" y="12868751"/>
            <a:ext cx="114300" cy="114300"/>
          </a:xfrm>
          <a:prstGeom prst="rect">
            <a:avLst/>
          </a:prstGeom>
        </p:spPr>
      </p:pic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1601355"/>
            <a:ext cx="152400" cy="152400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4335971" y="12666821"/>
            <a:ext cx="895350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4755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免费试用申请</a:t>
            </a:r>
            <a:endParaRPr lang="en-US" sz="1000" dirty="0"/>
          </a:p>
        </p:txBody>
      </p:sp>
      <p:sp>
        <p:nvSpPr>
          <p:cNvPr id="29" name="Text 18"/>
          <p:cNvSpPr txBox="1"/>
          <p:nvPr/>
        </p:nvSpPr>
        <p:spPr>
          <a:xfrm>
            <a:off x="1676400" y="11563255"/>
            <a:ext cx="1825943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www.yumpoo.com</a:t>
            </a:r>
            <a:endParaRPr lang="en-US" sz="1000" dirty="0"/>
          </a:p>
        </p:txBody>
      </p:sp>
      <p:sp>
        <p:nvSpPr>
          <p:cNvPr id="30" name="Text 19"/>
          <p:cNvSpPr txBox="1"/>
          <p:nvPr/>
        </p:nvSpPr>
        <p:spPr>
          <a:xfrm>
            <a:off x="5203984" y="12666821"/>
            <a:ext cx="3810000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CBD5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© 2026 YUMPOO INFO TECH. ALL RIGHTS RESERVED.</a:t>
            </a:r>
            <a:endParaRPr lang="en-US" sz="1000" dirty="0"/>
          </a:p>
        </p:txBody>
      </p:sp>
      <p:sp>
        <p:nvSpPr>
          <p:cNvPr id="31" name="Shape 20"/>
          <p:cNvSpPr/>
          <p:nvPr/>
        </p:nvSpPr>
        <p:spPr>
          <a:xfrm>
            <a:off x="6477000" y="10210800"/>
            <a:ext cx="1066800" cy="1066800"/>
          </a:xfrm>
          <a:prstGeom prst="roundRect">
            <a:avLst>
              <a:gd name="adj" fmla="val 1071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10287000"/>
            <a:ext cx="914400" cy="914400"/>
          </a:xfrm>
          <a:prstGeom prst="rect">
            <a:avLst/>
          </a:prstGeom>
        </p:spPr>
      </p:pic>
      <p:sp>
        <p:nvSpPr>
          <p:cNvPr id="33" name="Text 21"/>
          <p:cNvSpPr txBox="1"/>
          <p:nvPr/>
        </p:nvSpPr>
        <p:spPr>
          <a:xfrm>
            <a:off x="6375607" y="11372850"/>
            <a:ext cx="1298733" cy="2095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000" spc="24" kern="0" dirty="0">
                <a:solidFill>
                  <a:srgbClr val="94A3B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扫码了解更多</a:t>
            </a:r>
            <a:endParaRPr lang="en-US" sz="1000" dirty="0"/>
          </a:p>
        </p:txBody>
      </p:sp>
      <p:sp>
        <p:nvSpPr>
          <p:cNvPr id="34" name="Shape 22"/>
          <p:cNvSpPr/>
          <p:nvPr/>
        </p:nvSpPr>
        <p:spPr>
          <a:xfrm>
            <a:off x="7848600" y="10210800"/>
            <a:ext cx="1066800" cy="1066800"/>
          </a:xfrm>
          <a:prstGeom prst="roundRect">
            <a:avLst>
              <a:gd name="adj" fmla="val 1071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800" y="10287000"/>
            <a:ext cx="914400" cy="914400"/>
          </a:xfrm>
          <a:prstGeom prst="rect">
            <a:avLst/>
          </a:prstGeom>
        </p:spPr>
      </p:pic>
      <p:sp>
        <p:nvSpPr>
          <p:cNvPr id="36" name="Text 23"/>
          <p:cNvSpPr txBox="1"/>
          <p:nvPr/>
        </p:nvSpPr>
        <p:spPr>
          <a:xfrm>
            <a:off x="7747207" y="11372850"/>
            <a:ext cx="1298733" cy="2095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000" spc="24" kern="0" dirty="0">
                <a:solidFill>
                  <a:srgbClr val="94A3B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微信技术咨询</a:t>
            </a:r>
            <a:endParaRPr lang="en-US" sz="1000" dirty="0"/>
          </a:p>
        </p:txBody>
      </p:sp>
      <p:pic>
        <p:nvPicPr>
          <p:cNvPr id="37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3100" y="2466975"/>
            <a:ext cx="342900" cy="342900"/>
          </a:xfrm>
          <a:prstGeom prst="rect">
            <a:avLst/>
          </a:prstGeom>
        </p:spPr>
      </p:pic>
      <p:sp>
        <p:nvSpPr>
          <p:cNvPr id="38" name="Shape 24"/>
          <p:cNvSpPr/>
          <p:nvPr/>
        </p:nvSpPr>
        <p:spPr>
          <a:xfrm>
            <a:off x="762000" y="4124325"/>
            <a:ext cx="8763000" cy="5133975"/>
          </a:xfrm>
          <a:prstGeom prst="roundRect">
            <a:avLst>
              <a:gd name="adj" fmla="val 7421"/>
            </a:avLst>
          </a:prstGeom>
          <a:solidFill>
            <a:srgbClr val="0F172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Shape 25"/>
          <p:cNvSpPr/>
          <p:nvPr/>
        </p:nvSpPr>
        <p:spPr>
          <a:xfrm>
            <a:off x="1352550" y="4514850"/>
            <a:ext cx="2200275" cy="314325"/>
          </a:xfrm>
          <a:prstGeom prst="roundRect">
            <a:avLst>
              <a:gd name="adj" fmla="val 12121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0" name="Text 26"/>
          <p:cNvSpPr txBox="1"/>
          <p:nvPr/>
        </p:nvSpPr>
        <p:spPr>
          <a:xfrm>
            <a:off x="1352550" y="4514850"/>
            <a:ext cx="286035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spc="24" kern="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用户反馈/User feedback</a:t>
            </a:r>
            <a:endParaRPr lang="en-US" sz="1000" dirty="0"/>
          </a:p>
        </p:txBody>
      </p:sp>
      <p:sp>
        <p:nvSpPr>
          <p:cNvPr id="41" name="Text 27"/>
          <p:cNvSpPr txBox="1"/>
          <p:nvPr/>
        </p:nvSpPr>
        <p:spPr>
          <a:xfrm>
            <a:off x="1352550" y="5019675"/>
            <a:ext cx="953690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300" b="1" spc="-27" kern="0" dirty="0">
                <a:solidFill>
                  <a:srgbClr val="FFFFFF"/>
                </a:solidFill>
                <a:latin typeface="OPPO Sans 4.0" pitchFamily="34" charset="0"/>
                <a:ea typeface="OPPO Sans 4.0" pitchFamily="34" charset="-122"/>
                <a:cs typeface="OPPO Sans 4.0" pitchFamily="34" charset="-120"/>
              </a:rPr>
              <a:t>国内某知名摩托车制造企业</a:t>
            </a:r>
            <a:endParaRPr lang="en-US" sz="2300" dirty="0"/>
          </a:p>
        </p:txBody>
      </p:sp>
      <p:sp>
        <p:nvSpPr>
          <p:cNvPr id="42" name="Shape 28"/>
          <p:cNvSpPr/>
          <p:nvPr/>
        </p:nvSpPr>
        <p:spPr>
          <a:xfrm>
            <a:off x="1352550" y="5562600"/>
            <a:ext cx="7543800" cy="9525"/>
          </a:xfrm>
          <a:prstGeom prst="rect">
            <a:avLst/>
          </a:prstGeom>
          <a:solidFill>
            <a:srgbClr val="33415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3" name="Text 29"/>
          <p:cNvSpPr txBox="1"/>
          <p:nvPr/>
        </p:nvSpPr>
        <p:spPr>
          <a:xfrm>
            <a:off x="1352550" y="5895975"/>
            <a:ext cx="4429125" cy="4953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3900" spc="90" kern="0" dirty="0">
                <a:solidFill>
                  <a:srgbClr val="60A5F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30%↓</a:t>
            </a:r>
            <a:endParaRPr lang="en-US" sz="3900" dirty="0"/>
          </a:p>
        </p:txBody>
      </p:sp>
      <p:sp>
        <p:nvSpPr>
          <p:cNvPr id="44" name="Text 30"/>
          <p:cNvSpPr txBox="1"/>
          <p:nvPr/>
        </p:nvSpPr>
        <p:spPr>
          <a:xfrm>
            <a:off x="1352550" y="6448425"/>
            <a:ext cx="4452937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操作失误率降低</a:t>
            </a:r>
            <a:endParaRPr lang="en-US" sz="1000" dirty="0"/>
          </a:p>
        </p:txBody>
      </p:sp>
      <p:sp>
        <p:nvSpPr>
          <p:cNvPr id="45" name="Text 31"/>
          <p:cNvSpPr txBox="1"/>
          <p:nvPr/>
        </p:nvSpPr>
        <p:spPr>
          <a:xfrm>
            <a:off x="5353050" y="5895975"/>
            <a:ext cx="4429125" cy="4953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3900" spc="90" kern="0" dirty="0">
                <a:solidFill>
                  <a:srgbClr val="60A5F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40%↓</a:t>
            </a:r>
            <a:endParaRPr lang="en-US" sz="3900" dirty="0"/>
          </a:p>
        </p:txBody>
      </p:sp>
      <p:sp>
        <p:nvSpPr>
          <p:cNvPr id="46" name="Text 32"/>
          <p:cNvSpPr txBox="1"/>
          <p:nvPr/>
        </p:nvSpPr>
        <p:spPr>
          <a:xfrm>
            <a:off x="5353050" y="6448425"/>
            <a:ext cx="4452937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新员工上岗时间缩短</a:t>
            </a:r>
            <a:endParaRPr lang="en-US" sz="1000" dirty="0"/>
          </a:p>
        </p:txBody>
      </p:sp>
      <p:sp>
        <p:nvSpPr>
          <p:cNvPr id="47" name="Text 33"/>
          <p:cNvSpPr txBox="1"/>
          <p:nvPr/>
        </p:nvSpPr>
        <p:spPr>
          <a:xfrm>
            <a:off x="1352550" y="7067550"/>
            <a:ext cx="7581900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400" i="1" dirty="0">
                <a:solidFill>
                  <a:srgbClr val="94A3B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"部署防错盒后，我们的生产效率得到了显著提升。原本复杂的装配工序现在通过系统的逻辑引导，极大地降低了人为失误，为品质管理提供了坚实保障。"</a:t>
            </a:r>
            <a:endParaRPr lang="en-US" sz="1400" dirty="0"/>
          </a:p>
        </p:txBody>
      </p:sp>
      <p:pic>
        <p:nvPicPr>
          <p:cNvPr id="48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1050" y="4343400"/>
            <a:ext cx="800100" cy="657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Seede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智能防错盒画册-封面</dc:title>
  <dc:subject>Presentation</dc:subject>
  <dc:creator>Made with Seede AI</dc:creator>
  <cp:lastModifiedBy>Made with Seede AI</cp:lastModifiedBy>
  <cp:revision>1</cp:revision>
  <dcterms:created xsi:type="dcterms:W3CDTF">2026-04-15T07:03:06Z</dcterms:created>
  <dcterms:modified xsi:type="dcterms:W3CDTF">2026-04-15T07:03:06Z</dcterms:modified>
</cp:coreProperties>
</file>